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TAN Nimbus" charset="0"/>
      <p:regular r:id="rId19"/>
    </p:embeddedFont>
    <p:embeddedFont>
      <p:font typeface="Now Bold" panose="020B0604020202020204" charset="0"/>
      <p:regular r:id="rId20"/>
    </p:embeddedFont>
    <p:embeddedFont>
      <p:font typeface="Calibri" panose="020F0502020204030204" pitchFamily="34" charset="0"/>
      <p:regular r:id="rId21"/>
      <p:bold r:id="rId22"/>
    </p:embeddedFont>
    <p:embeddedFont>
      <p:font typeface="Now" panose="020B0604020202020204" charset="0"/>
      <p:regular r:id="rId23"/>
    </p:embeddedFont>
    <p:embeddedFont>
      <p:font typeface="Times New Roman" panose="02020603050405020304" pitchFamily="18" charset="0"/>
      <p:regular r:id="rId24"/>
    </p:embeddedFont>
    <p:embeddedFont>
      <p:font typeface="Arimo" panose="020B0604020202020204" charset="0"/>
      <p:regular r:id="rId25"/>
    </p:embeddedFont>
    <p:embeddedFont>
      <p:font typeface="Barabara"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89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hyperlink" Target="https://drive.google.com/file/d/1ne2STJXLcdU6t24LBtS35fj0TQNo0jXN/view?usp=drive_link" TargetMode="External"/><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hyperlink" Target="https://drive.google.com/file/d/1ne2STJXLcdU6t24LBtS35fj0TQNo0jXN/view?usp=drive_link" TargetMode="External"/><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hyperlink" Target="https://drive.google.com/file/d/1ne2STJXLcdU6t24LBtS35fj0TQNo0jXN/view?usp=drive_link" TargetMode="External"/><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2221546" y="4391589"/>
            <a:ext cx="7745758" cy="7944367"/>
          </a:xfrm>
          <a:custGeom>
            <a:avLst/>
            <a:gdLst/>
            <a:ahLst/>
            <a:cxnLst/>
            <a:rect l="l" t="t" r="r" b="b"/>
            <a:pathLst>
              <a:path w="7745758" h="7944367">
                <a:moveTo>
                  <a:pt x="7745757" y="0"/>
                </a:moveTo>
                <a:lnTo>
                  <a:pt x="0" y="0"/>
                </a:lnTo>
                <a:lnTo>
                  <a:pt x="0" y="7944367"/>
                </a:lnTo>
                <a:lnTo>
                  <a:pt x="7745757" y="7944367"/>
                </a:lnTo>
                <a:lnTo>
                  <a:pt x="7745757" y="0"/>
                </a:lnTo>
                <a:close/>
              </a:path>
            </a:pathLst>
          </a:custGeom>
          <a:blipFill>
            <a:blip r:embed="rId2"/>
            <a:stretch>
              <a:fillRect/>
            </a:stretch>
          </a:blipFill>
        </p:spPr>
      </p:sp>
      <p:sp>
        <p:nvSpPr>
          <p:cNvPr id="3" name="Freeform 3"/>
          <p:cNvSpPr/>
          <p:nvPr/>
        </p:nvSpPr>
        <p:spPr>
          <a:xfrm rot="-6612488">
            <a:off x="13696210" y="-2208954"/>
            <a:ext cx="4589609" cy="5237785"/>
          </a:xfrm>
          <a:custGeom>
            <a:avLst/>
            <a:gdLst/>
            <a:ahLst/>
            <a:cxnLst/>
            <a:rect l="l" t="t" r="r" b="b"/>
            <a:pathLst>
              <a:path w="4589609" h="5237785">
                <a:moveTo>
                  <a:pt x="0" y="0"/>
                </a:moveTo>
                <a:lnTo>
                  <a:pt x="4589609" y="0"/>
                </a:lnTo>
                <a:lnTo>
                  <a:pt x="4589609" y="5237785"/>
                </a:lnTo>
                <a:lnTo>
                  <a:pt x="0" y="5237785"/>
                </a:lnTo>
                <a:lnTo>
                  <a:pt x="0" y="0"/>
                </a:lnTo>
                <a:close/>
              </a:path>
            </a:pathLst>
          </a:custGeom>
          <a:blipFill>
            <a:blip r:embed="rId3"/>
            <a:stretch>
              <a:fillRect/>
            </a:stretch>
          </a:blipFill>
        </p:spPr>
      </p:sp>
      <p:sp>
        <p:nvSpPr>
          <p:cNvPr id="4" name="Freeform 4"/>
          <p:cNvSpPr/>
          <p:nvPr/>
        </p:nvSpPr>
        <p:spPr>
          <a:xfrm rot="1947137">
            <a:off x="1468168" y="-4099646"/>
            <a:ext cx="2303146" cy="15397075"/>
          </a:xfrm>
          <a:custGeom>
            <a:avLst/>
            <a:gdLst/>
            <a:ahLst/>
            <a:cxnLst/>
            <a:rect l="l" t="t" r="r" b="b"/>
            <a:pathLst>
              <a:path w="2303146" h="15397075">
                <a:moveTo>
                  <a:pt x="0" y="0"/>
                </a:moveTo>
                <a:lnTo>
                  <a:pt x="2303146" y="0"/>
                </a:lnTo>
                <a:lnTo>
                  <a:pt x="2303146" y="15397075"/>
                </a:lnTo>
                <a:lnTo>
                  <a:pt x="0" y="15397075"/>
                </a:lnTo>
                <a:lnTo>
                  <a:pt x="0" y="0"/>
                </a:lnTo>
                <a:close/>
              </a:path>
            </a:pathLst>
          </a:custGeom>
          <a:blipFill>
            <a:blip r:embed="rId4"/>
            <a:stretch>
              <a:fillRect/>
            </a:stretch>
          </a:blipFill>
        </p:spPr>
      </p:sp>
      <p:sp>
        <p:nvSpPr>
          <p:cNvPr id="5" name="Freeform 5"/>
          <p:cNvSpPr/>
          <p:nvPr/>
        </p:nvSpPr>
        <p:spPr>
          <a:xfrm rot="1955353">
            <a:off x="-624483" y="-4353081"/>
            <a:ext cx="2661098" cy="11783460"/>
          </a:xfrm>
          <a:custGeom>
            <a:avLst/>
            <a:gdLst/>
            <a:ahLst/>
            <a:cxnLst/>
            <a:rect l="l" t="t" r="r" b="b"/>
            <a:pathLst>
              <a:path w="2661098" h="11783460">
                <a:moveTo>
                  <a:pt x="0" y="0"/>
                </a:moveTo>
                <a:lnTo>
                  <a:pt x="2661098" y="0"/>
                </a:lnTo>
                <a:lnTo>
                  <a:pt x="2661098" y="11783460"/>
                </a:lnTo>
                <a:lnTo>
                  <a:pt x="0" y="11783460"/>
                </a:lnTo>
                <a:lnTo>
                  <a:pt x="0" y="0"/>
                </a:lnTo>
                <a:close/>
              </a:path>
            </a:pathLst>
          </a:custGeom>
          <a:blipFill>
            <a:blip r:embed="rId5"/>
            <a:stretch>
              <a:fillRect/>
            </a:stretch>
          </a:blipFill>
        </p:spPr>
      </p:sp>
      <p:sp>
        <p:nvSpPr>
          <p:cNvPr id="6" name="TextBox 6"/>
          <p:cNvSpPr txBox="1"/>
          <p:nvPr/>
        </p:nvSpPr>
        <p:spPr>
          <a:xfrm>
            <a:off x="1219200" y="4234670"/>
            <a:ext cx="12746548" cy="1783714"/>
          </a:xfrm>
          <a:prstGeom prst="rect">
            <a:avLst/>
          </a:prstGeom>
        </p:spPr>
        <p:txBody>
          <a:bodyPr lIns="0" tIns="0" rIns="0" bIns="0" rtlCol="0" anchor="t">
            <a:spAutoFit/>
          </a:bodyPr>
          <a:lstStyle/>
          <a:p>
            <a:pPr algn="ctr">
              <a:lnSpc>
                <a:spcPts val="14560"/>
              </a:lnSpc>
            </a:pPr>
            <a:r>
              <a:rPr lang="en-US" sz="10400">
                <a:solidFill>
                  <a:srgbClr val="FFFFFF"/>
                </a:solidFill>
                <a:latin typeface="Barabara"/>
              </a:rPr>
              <a:t>El-Serag</a:t>
            </a:r>
          </a:p>
        </p:txBody>
      </p:sp>
      <p:sp>
        <p:nvSpPr>
          <p:cNvPr id="7" name="TextBox 7"/>
          <p:cNvSpPr txBox="1"/>
          <p:nvPr/>
        </p:nvSpPr>
        <p:spPr>
          <a:xfrm>
            <a:off x="2437976" y="7411718"/>
            <a:ext cx="6255366" cy="2875282"/>
          </a:xfrm>
          <a:prstGeom prst="rect">
            <a:avLst/>
          </a:prstGeom>
        </p:spPr>
        <p:txBody>
          <a:bodyPr lIns="0" tIns="0" rIns="0" bIns="0" rtlCol="0" anchor="t">
            <a:spAutoFit/>
          </a:bodyPr>
          <a:lstStyle/>
          <a:p>
            <a:pPr algn="ctr">
              <a:lnSpc>
                <a:spcPts val="7419"/>
              </a:lnSpc>
            </a:pPr>
            <a:r>
              <a:rPr lang="en-US" sz="5299">
                <a:solidFill>
                  <a:srgbClr val="FFFFFF"/>
                </a:solidFill>
                <a:latin typeface="Times New Roman"/>
              </a:rPr>
              <a:t>Superviesed By:</a:t>
            </a:r>
          </a:p>
          <a:p>
            <a:pPr algn="ctr">
              <a:lnSpc>
                <a:spcPts val="7419"/>
              </a:lnSpc>
            </a:pPr>
            <a:r>
              <a:rPr lang="en-US" sz="5299">
                <a:solidFill>
                  <a:srgbClr val="FFFFFF"/>
                </a:solidFill>
                <a:latin typeface="Times New Roman"/>
              </a:rPr>
              <a:t>Dr. Hussein Elshafie</a:t>
            </a:r>
          </a:p>
          <a:p>
            <a:pPr algn="ctr">
              <a:lnSpc>
                <a:spcPts val="7419"/>
              </a:lnSpc>
              <a:spcBef>
                <a:spcPct val="0"/>
              </a:spcBef>
            </a:pPr>
            <a:r>
              <a:rPr lang="en-US" sz="5299">
                <a:solidFill>
                  <a:srgbClr val="FFFFFF"/>
                </a:solidFill>
                <a:latin typeface="Times New Roman"/>
              </a:rPr>
              <a:t>Dr. Amany Ashraf</a:t>
            </a:r>
          </a:p>
        </p:txBody>
      </p:sp>
      <p:sp>
        <p:nvSpPr>
          <p:cNvPr id="8" name="Freeform 8"/>
          <p:cNvSpPr/>
          <p:nvPr/>
        </p:nvSpPr>
        <p:spPr>
          <a:xfrm>
            <a:off x="6751650" y="1848505"/>
            <a:ext cx="1941693" cy="1941693"/>
          </a:xfrm>
          <a:custGeom>
            <a:avLst/>
            <a:gdLst/>
            <a:ahLst/>
            <a:cxnLst/>
            <a:rect l="l" t="t" r="r" b="b"/>
            <a:pathLst>
              <a:path w="1941693" h="1941693">
                <a:moveTo>
                  <a:pt x="0" y="0"/>
                </a:moveTo>
                <a:lnTo>
                  <a:pt x="1941692" y="0"/>
                </a:lnTo>
                <a:lnTo>
                  <a:pt x="1941692" y="1941693"/>
                </a:lnTo>
                <a:lnTo>
                  <a:pt x="0" y="1941693"/>
                </a:lnTo>
                <a:lnTo>
                  <a:pt x="0" y="0"/>
                </a:lnTo>
                <a:close/>
              </a:path>
            </a:pathLst>
          </a:custGeom>
          <a:blipFill>
            <a:blip r:embed="rId6"/>
            <a:stretch>
              <a:fillRect/>
            </a:stretch>
          </a:blipFill>
        </p:spPr>
      </p:sp>
      <p:sp>
        <p:nvSpPr>
          <p:cNvPr id="9" name="TextBox 9"/>
          <p:cNvSpPr txBox="1"/>
          <p:nvPr/>
        </p:nvSpPr>
        <p:spPr>
          <a:xfrm>
            <a:off x="2901529" y="5904084"/>
            <a:ext cx="10196631" cy="896748"/>
          </a:xfrm>
          <a:prstGeom prst="rect">
            <a:avLst/>
          </a:prstGeom>
        </p:spPr>
        <p:txBody>
          <a:bodyPr lIns="0" tIns="0" rIns="0" bIns="0" rtlCol="0" anchor="t">
            <a:spAutoFit/>
          </a:bodyPr>
          <a:lstStyle/>
          <a:p>
            <a:pPr algn="ctr">
              <a:lnSpc>
                <a:spcPts val="7272"/>
              </a:lnSpc>
              <a:spcBef>
                <a:spcPct val="0"/>
              </a:spcBef>
            </a:pPr>
            <a:r>
              <a:rPr lang="en-US" sz="5194">
                <a:solidFill>
                  <a:srgbClr val="FFFFFF"/>
                </a:solidFill>
                <a:latin typeface="Arimo"/>
              </a:rPr>
              <a:t>Literacy platform for special needs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361394" y="6061720"/>
            <a:ext cx="2024730" cy="1989474"/>
          </a:xfrm>
          <a:custGeom>
            <a:avLst/>
            <a:gdLst/>
            <a:ahLst/>
            <a:cxnLst/>
            <a:rect l="l" t="t" r="r" b="b"/>
            <a:pathLst>
              <a:path w="2024730" h="1989474">
                <a:moveTo>
                  <a:pt x="0" y="0"/>
                </a:moveTo>
                <a:lnTo>
                  <a:pt x="2024730" y="0"/>
                </a:lnTo>
                <a:lnTo>
                  <a:pt x="2024730" y="1989474"/>
                </a:lnTo>
                <a:lnTo>
                  <a:pt x="0" y="1989474"/>
                </a:lnTo>
                <a:lnTo>
                  <a:pt x="0" y="0"/>
                </a:lnTo>
                <a:close/>
              </a:path>
            </a:pathLst>
          </a:custGeom>
          <a:blipFill>
            <a:blip r:embed="rId2"/>
            <a:stretch>
              <a:fillRect/>
            </a:stretch>
          </a:blipFill>
        </p:spPr>
      </p:sp>
      <p:sp>
        <p:nvSpPr>
          <p:cNvPr id="3" name="Freeform 3"/>
          <p:cNvSpPr/>
          <p:nvPr/>
        </p:nvSpPr>
        <p:spPr>
          <a:xfrm>
            <a:off x="-3206086" y="7930615"/>
            <a:ext cx="8469571" cy="8229600"/>
          </a:xfrm>
          <a:custGeom>
            <a:avLst/>
            <a:gdLst/>
            <a:ahLst/>
            <a:cxnLst/>
            <a:rect l="l" t="t" r="r" b="b"/>
            <a:pathLst>
              <a:path w="8469571" h="8229600">
                <a:moveTo>
                  <a:pt x="0" y="0"/>
                </a:moveTo>
                <a:lnTo>
                  <a:pt x="8469572" y="0"/>
                </a:lnTo>
                <a:lnTo>
                  <a:pt x="8469572" y="8229600"/>
                </a:lnTo>
                <a:lnTo>
                  <a:pt x="0" y="8229600"/>
                </a:lnTo>
                <a:lnTo>
                  <a:pt x="0" y="0"/>
                </a:lnTo>
                <a:close/>
              </a:path>
            </a:pathLst>
          </a:custGeom>
          <a:blipFill>
            <a:blip r:embed="rId3"/>
            <a:stretch>
              <a:fillRect/>
            </a:stretch>
          </a:blipFill>
        </p:spPr>
      </p:sp>
      <p:grpSp>
        <p:nvGrpSpPr>
          <p:cNvPr id="4" name="Group 4"/>
          <p:cNvGrpSpPr/>
          <p:nvPr/>
        </p:nvGrpSpPr>
        <p:grpSpPr>
          <a:xfrm>
            <a:off x="900901" y="1992160"/>
            <a:ext cx="6728950" cy="7363648"/>
            <a:chOff x="0" y="0"/>
            <a:chExt cx="1734561" cy="1898171"/>
          </a:xfrm>
        </p:grpSpPr>
        <p:sp>
          <p:nvSpPr>
            <p:cNvPr id="5" name="Freeform 5"/>
            <p:cNvSpPr/>
            <p:nvPr/>
          </p:nvSpPr>
          <p:spPr>
            <a:xfrm>
              <a:off x="0" y="0"/>
              <a:ext cx="1734562" cy="1898171"/>
            </a:xfrm>
            <a:custGeom>
              <a:avLst/>
              <a:gdLst/>
              <a:ahLst/>
              <a:cxnLst/>
              <a:rect l="l" t="t" r="r" b="b"/>
              <a:pathLst>
                <a:path w="1734562" h="1898171">
                  <a:moveTo>
                    <a:pt x="0" y="0"/>
                  </a:moveTo>
                  <a:lnTo>
                    <a:pt x="1734562" y="0"/>
                  </a:lnTo>
                  <a:lnTo>
                    <a:pt x="1734562" y="1898171"/>
                  </a:lnTo>
                  <a:lnTo>
                    <a:pt x="0" y="1898171"/>
                  </a:lnTo>
                  <a:close/>
                </a:path>
              </a:pathLst>
            </a:custGeom>
            <a:solidFill>
              <a:srgbClr val="000000">
                <a:alpha val="37647"/>
              </a:srgbClr>
            </a:solidFill>
          </p:spPr>
        </p:sp>
        <p:sp>
          <p:nvSpPr>
            <p:cNvPr id="6" name="TextBox 6"/>
            <p:cNvSpPr txBox="1"/>
            <p:nvPr/>
          </p:nvSpPr>
          <p:spPr>
            <a:xfrm>
              <a:off x="0" y="-66675"/>
              <a:ext cx="1734561" cy="1964846"/>
            </a:xfrm>
            <a:prstGeom prst="rect">
              <a:avLst/>
            </a:prstGeom>
          </p:spPr>
          <p:txBody>
            <a:bodyPr lIns="50800" tIns="50800" rIns="50800" bIns="50800" rtlCol="0" anchor="ctr"/>
            <a:lstStyle/>
            <a:p>
              <a:pPr algn="ctr">
                <a:lnSpc>
                  <a:spcPts val="4479"/>
                </a:lnSpc>
                <a:spcBef>
                  <a:spcPct val="0"/>
                </a:spcBef>
              </a:pPr>
              <a:endParaRPr/>
            </a:p>
          </p:txBody>
        </p:sp>
      </p:grpSp>
      <p:sp>
        <p:nvSpPr>
          <p:cNvPr id="7" name="Freeform 7"/>
          <p:cNvSpPr/>
          <p:nvPr/>
        </p:nvSpPr>
        <p:spPr>
          <a:xfrm>
            <a:off x="1254140" y="2746463"/>
            <a:ext cx="2324287" cy="2397037"/>
          </a:xfrm>
          <a:custGeom>
            <a:avLst/>
            <a:gdLst/>
            <a:ahLst/>
            <a:cxnLst/>
            <a:rect l="l" t="t" r="r" b="b"/>
            <a:pathLst>
              <a:path w="2324287" h="2397037">
                <a:moveTo>
                  <a:pt x="0" y="0"/>
                </a:moveTo>
                <a:lnTo>
                  <a:pt x="2324287" y="0"/>
                </a:lnTo>
                <a:lnTo>
                  <a:pt x="2324287" y="2397037"/>
                </a:lnTo>
                <a:lnTo>
                  <a:pt x="0" y="2397037"/>
                </a:lnTo>
                <a:lnTo>
                  <a:pt x="0" y="0"/>
                </a:lnTo>
                <a:close/>
              </a:path>
            </a:pathLst>
          </a:custGeom>
          <a:blipFill>
            <a:blip r:embed="rId4"/>
            <a:stretch>
              <a:fillRect/>
            </a:stretch>
          </a:blipFill>
        </p:spPr>
      </p:sp>
      <p:sp>
        <p:nvSpPr>
          <p:cNvPr id="8" name="Freeform 8"/>
          <p:cNvSpPr/>
          <p:nvPr/>
        </p:nvSpPr>
        <p:spPr>
          <a:xfrm rot="-2572538">
            <a:off x="13618191" y="-1600546"/>
            <a:ext cx="7098080" cy="6445004"/>
          </a:xfrm>
          <a:custGeom>
            <a:avLst/>
            <a:gdLst/>
            <a:ahLst/>
            <a:cxnLst/>
            <a:rect l="l" t="t" r="r" b="b"/>
            <a:pathLst>
              <a:path w="7098080" h="6445004">
                <a:moveTo>
                  <a:pt x="0" y="0"/>
                </a:moveTo>
                <a:lnTo>
                  <a:pt x="7098080" y="0"/>
                </a:lnTo>
                <a:lnTo>
                  <a:pt x="7098080" y="6445005"/>
                </a:lnTo>
                <a:lnTo>
                  <a:pt x="0" y="6445005"/>
                </a:lnTo>
                <a:lnTo>
                  <a:pt x="0" y="0"/>
                </a:lnTo>
                <a:close/>
              </a:path>
            </a:pathLst>
          </a:custGeom>
          <a:blipFill>
            <a:blip r:embed="rId5"/>
            <a:stretch>
              <a:fillRect/>
            </a:stretch>
          </a:blipFill>
        </p:spPr>
      </p:sp>
      <p:grpSp>
        <p:nvGrpSpPr>
          <p:cNvPr id="9" name="Group 9"/>
          <p:cNvGrpSpPr/>
          <p:nvPr/>
        </p:nvGrpSpPr>
        <p:grpSpPr>
          <a:xfrm>
            <a:off x="8220107" y="3234001"/>
            <a:ext cx="8532840" cy="4817193"/>
            <a:chOff x="0" y="0"/>
            <a:chExt cx="2199561" cy="1241756"/>
          </a:xfrm>
        </p:grpSpPr>
        <p:sp>
          <p:nvSpPr>
            <p:cNvPr id="10" name="Freeform 10"/>
            <p:cNvSpPr/>
            <p:nvPr/>
          </p:nvSpPr>
          <p:spPr>
            <a:xfrm>
              <a:off x="0" y="0"/>
              <a:ext cx="2199561" cy="1241756"/>
            </a:xfrm>
            <a:custGeom>
              <a:avLst/>
              <a:gdLst/>
              <a:ahLst/>
              <a:cxnLst/>
              <a:rect l="l" t="t" r="r" b="b"/>
              <a:pathLst>
                <a:path w="2199561" h="1241756">
                  <a:moveTo>
                    <a:pt x="0" y="0"/>
                  </a:moveTo>
                  <a:lnTo>
                    <a:pt x="2199561" y="0"/>
                  </a:lnTo>
                  <a:lnTo>
                    <a:pt x="2199561" y="1241756"/>
                  </a:lnTo>
                  <a:lnTo>
                    <a:pt x="0" y="1241756"/>
                  </a:lnTo>
                  <a:close/>
                </a:path>
              </a:pathLst>
            </a:custGeom>
            <a:solidFill>
              <a:srgbClr val="000000">
                <a:alpha val="37647"/>
              </a:srgbClr>
            </a:solidFill>
          </p:spPr>
        </p:sp>
        <p:sp>
          <p:nvSpPr>
            <p:cNvPr id="11" name="TextBox 11"/>
            <p:cNvSpPr txBox="1"/>
            <p:nvPr/>
          </p:nvSpPr>
          <p:spPr>
            <a:xfrm>
              <a:off x="0" y="-66675"/>
              <a:ext cx="2199561" cy="1308431"/>
            </a:xfrm>
            <a:prstGeom prst="rect">
              <a:avLst/>
            </a:prstGeom>
          </p:spPr>
          <p:txBody>
            <a:bodyPr lIns="50800" tIns="50800" rIns="50800" bIns="50800" rtlCol="0" anchor="ctr"/>
            <a:lstStyle/>
            <a:p>
              <a:pPr algn="ctr">
                <a:lnSpc>
                  <a:spcPts val="4479"/>
                </a:lnSpc>
                <a:spcBef>
                  <a:spcPct val="0"/>
                </a:spcBef>
              </a:pPr>
              <a:endParaRPr/>
            </a:p>
          </p:txBody>
        </p:sp>
      </p:grpSp>
      <p:sp>
        <p:nvSpPr>
          <p:cNvPr id="12" name="Freeform 12"/>
          <p:cNvSpPr/>
          <p:nvPr/>
        </p:nvSpPr>
        <p:spPr>
          <a:xfrm>
            <a:off x="1138382" y="2636299"/>
            <a:ext cx="6253989" cy="6443504"/>
          </a:xfrm>
          <a:custGeom>
            <a:avLst/>
            <a:gdLst/>
            <a:ahLst/>
            <a:cxnLst/>
            <a:rect l="l" t="t" r="r" b="b"/>
            <a:pathLst>
              <a:path w="6253989" h="6443504">
                <a:moveTo>
                  <a:pt x="0" y="0"/>
                </a:moveTo>
                <a:lnTo>
                  <a:pt x="6253989" y="0"/>
                </a:lnTo>
                <a:lnTo>
                  <a:pt x="6253989" y="6443504"/>
                </a:lnTo>
                <a:lnTo>
                  <a:pt x="0" y="6443504"/>
                </a:lnTo>
                <a:lnTo>
                  <a:pt x="0" y="0"/>
                </a:lnTo>
                <a:close/>
              </a:path>
            </a:pathLst>
          </a:custGeom>
          <a:blipFill>
            <a:blip r:embed="rId6"/>
            <a:stretch>
              <a:fillRect/>
            </a:stretch>
          </a:blipFill>
        </p:spPr>
      </p:sp>
      <p:sp>
        <p:nvSpPr>
          <p:cNvPr id="13" name="Freeform 13"/>
          <p:cNvSpPr/>
          <p:nvPr/>
        </p:nvSpPr>
        <p:spPr>
          <a:xfrm>
            <a:off x="8530175" y="3627285"/>
            <a:ext cx="7946008" cy="4093398"/>
          </a:xfrm>
          <a:custGeom>
            <a:avLst/>
            <a:gdLst/>
            <a:ahLst/>
            <a:cxnLst/>
            <a:rect l="l" t="t" r="r" b="b"/>
            <a:pathLst>
              <a:path w="7946008" h="4093398">
                <a:moveTo>
                  <a:pt x="0" y="0"/>
                </a:moveTo>
                <a:lnTo>
                  <a:pt x="7946008" y="0"/>
                </a:lnTo>
                <a:lnTo>
                  <a:pt x="7946008" y="4093398"/>
                </a:lnTo>
                <a:lnTo>
                  <a:pt x="0" y="4093398"/>
                </a:lnTo>
                <a:lnTo>
                  <a:pt x="0" y="0"/>
                </a:lnTo>
                <a:close/>
              </a:path>
            </a:pathLst>
          </a:custGeom>
          <a:blipFill>
            <a:blip r:embed="rId7"/>
            <a:stretch>
              <a:fillRect/>
            </a:stretch>
          </a:blipFill>
        </p:spPr>
      </p:sp>
      <p:sp>
        <p:nvSpPr>
          <p:cNvPr id="14" name="TextBox 14"/>
          <p:cNvSpPr txBox="1"/>
          <p:nvPr/>
        </p:nvSpPr>
        <p:spPr>
          <a:xfrm>
            <a:off x="1028700" y="895350"/>
            <a:ext cx="15002950" cy="1226820"/>
          </a:xfrm>
          <a:prstGeom prst="rect">
            <a:avLst/>
          </a:prstGeom>
        </p:spPr>
        <p:txBody>
          <a:bodyPr lIns="0" tIns="0" rIns="0" bIns="0" rtlCol="0" anchor="t">
            <a:spAutoFit/>
          </a:bodyPr>
          <a:lstStyle/>
          <a:p>
            <a:pPr>
              <a:lnSpc>
                <a:spcPts val="10080"/>
              </a:lnSpc>
            </a:pPr>
            <a:r>
              <a:rPr lang="en-US" sz="7200">
                <a:solidFill>
                  <a:srgbClr val="FFFFFF"/>
                </a:solidFill>
                <a:latin typeface="TAN Nimbus"/>
              </a:rPr>
              <a:t>Main and Future Use case </a:t>
            </a:r>
          </a:p>
        </p:txBody>
      </p:sp>
      <p:sp>
        <p:nvSpPr>
          <p:cNvPr id="15" name="TextBox 15"/>
          <p:cNvSpPr txBox="1"/>
          <p:nvPr/>
        </p:nvSpPr>
        <p:spPr>
          <a:xfrm>
            <a:off x="2965521" y="9527258"/>
            <a:ext cx="2898725"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Main Use case</a:t>
            </a:r>
          </a:p>
        </p:txBody>
      </p:sp>
      <p:sp>
        <p:nvSpPr>
          <p:cNvPr id="16" name="TextBox 16"/>
          <p:cNvSpPr txBox="1"/>
          <p:nvPr/>
        </p:nvSpPr>
        <p:spPr>
          <a:xfrm>
            <a:off x="11007157" y="8710929"/>
            <a:ext cx="3105001"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Future Use case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67606" y="336942"/>
            <a:ext cx="5135211" cy="4806558"/>
          </a:xfrm>
          <a:custGeom>
            <a:avLst/>
            <a:gdLst/>
            <a:ahLst/>
            <a:cxnLst/>
            <a:rect l="l" t="t" r="r" b="b"/>
            <a:pathLst>
              <a:path w="5135211" h="4806558">
                <a:moveTo>
                  <a:pt x="0" y="0"/>
                </a:moveTo>
                <a:lnTo>
                  <a:pt x="5135212" y="0"/>
                </a:lnTo>
                <a:lnTo>
                  <a:pt x="5135212" y="4806558"/>
                </a:lnTo>
                <a:lnTo>
                  <a:pt x="0" y="4806558"/>
                </a:lnTo>
                <a:lnTo>
                  <a:pt x="0" y="0"/>
                </a:lnTo>
                <a:close/>
              </a:path>
            </a:pathLst>
          </a:custGeom>
          <a:blipFill>
            <a:blip r:embed="rId2"/>
            <a:stretch>
              <a:fillRect/>
            </a:stretch>
          </a:blipFill>
        </p:spPr>
      </p:sp>
      <p:sp>
        <p:nvSpPr>
          <p:cNvPr id="3" name="Freeform 3"/>
          <p:cNvSpPr/>
          <p:nvPr/>
        </p:nvSpPr>
        <p:spPr>
          <a:xfrm>
            <a:off x="12766647" y="7946210"/>
            <a:ext cx="4492653" cy="4414032"/>
          </a:xfrm>
          <a:custGeom>
            <a:avLst/>
            <a:gdLst/>
            <a:ahLst/>
            <a:cxnLst/>
            <a:rect l="l" t="t" r="r" b="b"/>
            <a:pathLst>
              <a:path w="4492653" h="4414032">
                <a:moveTo>
                  <a:pt x="0" y="0"/>
                </a:moveTo>
                <a:lnTo>
                  <a:pt x="4492653" y="0"/>
                </a:lnTo>
                <a:lnTo>
                  <a:pt x="4492653" y="4414032"/>
                </a:lnTo>
                <a:lnTo>
                  <a:pt x="0" y="4414032"/>
                </a:lnTo>
                <a:lnTo>
                  <a:pt x="0" y="0"/>
                </a:lnTo>
                <a:close/>
              </a:path>
            </a:pathLst>
          </a:custGeom>
          <a:blipFill>
            <a:blip r:embed="rId3"/>
            <a:stretch>
              <a:fillRect/>
            </a:stretch>
          </a:blipFill>
        </p:spPr>
      </p:sp>
      <p:grpSp>
        <p:nvGrpSpPr>
          <p:cNvPr id="4" name="Group 4"/>
          <p:cNvGrpSpPr/>
          <p:nvPr/>
        </p:nvGrpSpPr>
        <p:grpSpPr>
          <a:xfrm>
            <a:off x="9947047" y="5906327"/>
            <a:ext cx="7672667" cy="2306040"/>
            <a:chOff x="0" y="0"/>
            <a:chExt cx="2020785" cy="607352"/>
          </a:xfrm>
        </p:grpSpPr>
        <p:sp>
          <p:nvSpPr>
            <p:cNvPr id="5" name="Freeform 5"/>
            <p:cNvSpPr/>
            <p:nvPr/>
          </p:nvSpPr>
          <p:spPr>
            <a:xfrm>
              <a:off x="0" y="0"/>
              <a:ext cx="2020785" cy="607352"/>
            </a:xfrm>
            <a:custGeom>
              <a:avLst/>
              <a:gdLst/>
              <a:ahLst/>
              <a:cxnLst/>
              <a:rect l="l" t="t" r="r" b="b"/>
              <a:pathLst>
                <a:path w="2020785" h="607352">
                  <a:moveTo>
                    <a:pt x="0" y="0"/>
                  </a:moveTo>
                  <a:lnTo>
                    <a:pt x="2020785" y="0"/>
                  </a:lnTo>
                  <a:lnTo>
                    <a:pt x="2020785" y="607352"/>
                  </a:lnTo>
                  <a:lnTo>
                    <a:pt x="0" y="607352"/>
                  </a:lnTo>
                  <a:close/>
                </a:path>
              </a:pathLst>
            </a:custGeom>
            <a:solidFill>
              <a:srgbClr val="000000">
                <a:alpha val="37647"/>
              </a:srgbClr>
            </a:solidFill>
          </p:spPr>
        </p:sp>
        <p:sp>
          <p:nvSpPr>
            <p:cNvPr id="6" name="TextBox 6"/>
            <p:cNvSpPr txBox="1"/>
            <p:nvPr/>
          </p:nvSpPr>
          <p:spPr>
            <a:xfrm>
              <a:off x="0" y="-57150"/>
              <a:ext cx="2020785" cy="664502"/>
            </a:xfrm>
            <a:prstGeom prst="rect">
              <a:avLst/>
            </a:prstGeom>
          </p:spPr>
          <p:txBody>
            <a:bodyPr lIns="50800" tIns="50800" rIns="50800" bIns="50800" rtlCol="0" anchor="ctr"/>
            <a:lstStyle/>
            <a:p>
              <a:pPr algn="ctr">
                <a:lnSpc>
                  <a:spcPts val="3415"/>
                </a:lnSpc>
              </a:pPr>
              <a:endParaRPr/>
            </a:p>
          </p:txBody>
        </p:sp>
      </p:grpSp>
      <p:sp>
        <p:nvSpPr>
          <p:cNvPr id="7" name="Freeform 7"/>
          <p:cNvSpPr/>
          <p:nvPr/>
        </p:nvSpPr>
        <p:spPr>
          <a:xfrm>
            <a:off x="14895171" y="-1928148"/>
            <a:ext cx="4728259" cy="6433005"/>
          </a:xfrm>
          <a:custGeom>
            <a:avLst/>
            <a:gdLst/>
            <a:ahLst/>
            <a:cxnLst/>
            <a:rect l="l" t="t" r="r" b="b"/>
            <a:pathLst>
              <a:path w="4728259" h="6433005">
                <a:moveTo>
                  <a:pt x="0" y="0"/>
                </a:moveTo>
                <a:lnTo>
                  <a:pt x="4728258" y="0"/>
                </a:lnTo>
                <a:lnTo>
                  <a:pt x="4728258" y="6433005"/>
                </a:lnTo>
                <a:lnTo>
                  <a:pt x="0" y="6433005"/>
                </a:lnTo>
                <a:lnTo>
                  <a:pt x="0" y="0"/>
                </a:lnTo>
                <a:close/>
              </a:path>
            </a:pathLst>
          </a:custGeom>
          <a:blipFill>
            <a:blip r:embed="rId4"/>
            <a:stretch>
              <a:fillRect/>
            </a:stretch>
          </a:blipFill>
        </p:spPr>
      </p:sp>
      <p:sp>
        <p:nvSpPr>
          <p:cNvPr id="8" name="Freeform 8"/>
          <p:cNvSpPr/>
          <p:nvPr/>
        </p:nvSpPr>
        <p:spPr>
          <a:xfrm>
            <a:off x="3018843" y="3861106"/>
            <a:ext cx="5198896" cy="2564789"/>
          </a:xfrm>
          <a:custGeom>
            <a:avLst/>
            <a:gdLst/>
            <a:ahLst/>
            <a:cxnLst/>
            <a:rect l="l" t="t" r="r" b="b"/>
            <a:pathLst>
              <a:path w="5198896" h="2564789">
                <a:moveTo>
                  <a:pt x="0" y="0"/>
                </a:moveTo>
                <a:lnTo>
                  <a:pt x="5198896" y="0"/>
                </a:lnTo>
                <a:lnTo>
                  <a:pt x="5198896" y="2564788"/>
                </a:lnTo>
                <a:lnTo>
                  <a:pt x="0" y="2564788"/>
                </a:lnTo>
                <a:lnTo>
                  <a:pt x="0" y="0"/>
                </a:lnTo>
                <a:close/>
              </a:path>
            </a:pathLst>
          </a:custGeom>
          <a:blipFill>
            <a:blip r:embed="rId5"/>
            <a:stretch>
              <a:fillRect/>
            </a:stretch>
          </a:blipFill>
        </p:spPr>
      </p:sp>
      <p:sp>
        <p:nvSpPr>
          <p:cNvPr id="9" name="Freeform 9"/>
          <p:cNvSpPr/>
          <p:nvPr/>
        </p:nvSpPr>
        <p:spPr>
          <a:xfrm>
            <a:off x="11412539" y="1465639"/>
            <a:ext cx="4741685" cy="3551687"/>
          </a:xfrm>
          <a:custGeom>
            <a:avLst/>
            <a:gdLst/>
            <a:ahLst/>
            <a:cxnLst/>
            <a:rect l="l" t="t" r="r" b="b"/>
            <a:pathLst>
              <a:path w="4741685" h="3551687">
                <a:moveTo>
                  <a:pt x="0" y="0"/>
                </a:moveTo>
                <a:lnTo>
                  <a:pt x="4741685" y="0"/>
                </a:lnTo>
                <a:lnTo>
                  <a:pt x="4741685" y="3551687"/>
                </a:lnTo>
                <a:lnTo>
                  <a:pt x="0" y="3551687"/>
                </a:lnTo>
                <a:lnTo>
                  <a:pt x="0" y="0"/>
                </a:lnTo>
                <a:close/>
              </a:path>
            </a:pathLst>
          </a:custGeom>
          <a:blipFill>
            <a:blip r:embed="rId6"/>
            <a:stretch>
              <a:fillRect/>
            </a:stretch>
          </a:blipFill>
        </p:spPr>
      </p:sp>
      <p:grpSp>
        <p:nvGrpSpPr>
          <p:cNvPr id="10" name="Group 10"/>
          <p:cNvGrpSpPr/>
          <p:nvPr/>
        </p:nvGrpSpPr>
        <p:grpSpPr>
          <a:xfrm>
            <a:off x="1500801" y="7337504"/>
            <a:ext cx="8234980" cy="2436050"/>
            <a:chOff x="0" y="0"/>
            <a:chExt cx="2168884" cy="641593"/>
          </a:xfrm>
        </p:grpSpPr>
        <p:sp>
          <p:nvSpPr>
            <p:cNvPr id="11" name="Freeform 11"/>
            <p:cNvSpPr/>
            <p:nvPr/>
          </p:nvSpPr>
          <p:spPr>
            <a:xfrm>
              <a:off x="0" y="0"/>
              <a:ext cx="2168884" cy="641593"/>
            </a:xfrm>
            <a:custGeom>
              <a:avLst/>
              <a:gdLst/>
              <a:ahLst/>
              <a:cxnLst/>
              <a:rect l="l" t="t" r="r" b="b"/>
              <a:pathLst>
                <a:path w="2168884" h="641593">
                  <a:moveTo>
                    <a:pt x="0" y="0"/>
                  </a:moveTo>
                  <a:lnTo>
                    <a:pt x="2168884" y="0"/>
                  </a:lnTo>
                  <a:lnTo>
                    <a:pt x="2168884" y="641593"/>
                  </a:lnTo>
                  <a:lnTo>
                    <a:pt x="0" y="641593"/>
                  </a:lnTo>
                  <a:close/>
                </a:path>
              </a:pathLst>
            </a:custGeom>
            <a:solidFill>
              <a:srgbClr val="000000">
                <a:alpha val="37647"/>
              </a:srgbClr>
            </a:solidFill>
          </p:spPr>
        </p:sp>
        <p:sp>
          <p:nvSpPr>
            <p:cNvPr id="12" name="TextBox 12"/>
            <p:cNvSpPr txBox="1"/>
            <p:nvPr/>
          </p:nvSpPr>
          <p:spPr>
            <a:xfrm>
              <a:off x="0" y="-57150"/>
              <a:ext cx="2168884" cy="698743"/>
            </a:xfrm>
            <a:prstGeom prst="rect">
              <a:avLst/>
            </a:prstGeom>
          </p:spPr>
          <p:txBody>
            <a:bodyPr lIns="50800" tIns="50800" rIns="50800" bIns="50800" rtlCol="0" anchor="ctr"/>
            <a:lstStyle/>
            <a:p>
              <a:pPr algn="ctr">
                <a:lnSpc>
                  <a:spcPts val="3415"/>
                </a:lnSpc>
              </a:pPr>
              <a:endParaRPr/>
            </a:p>
          </p:txBody>
        </p:sp>
      </p:grpSp>
      <p:sp>
        <p:nvSpPr>
          <p:cNvPr id="13" name="TextBox 13"/>
          <p:cNvSpPr txBox="1"/>
          <p:nvPr/>
        </p:nvSpPr>
        <p:spPr>
          <a:xfrm>
            <a:off x="1275344" y="238819"/>
            <a:ext cx="14534719"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Financial Benefit</a:t>
            </a:r>
          </a:p>
        </p:txBody>
      </p:sp>
      <p:sp>
        <p:nvSpPr>
          <p:cNvPr id="14" name="TextBox 14"/>
          <p:cNvSpPr txBox="1"/>
          <p:nvPr/>
        </p:nvSpPr>
        <p:spPr>
          <a:xfrm>
            <a:off x="4692936" y="6586016"/>
            <a:ext cx="1850709" cy="869951"/>
          </a:xfrm>
          <a:prstGeom prst="rect">
            <a:avLst/>
          </a:prstGeom>
        </p:spPr>
        <p:txBody>
          <a:bodyPr lIns="0" tIns="0" rIns="0" bIns="0" rtlCol="0" anchor="t">
            <a:spAutoFit/>
          </a:bodyPr>
          <a:lstStyle/>
          <a:p>
            <a:pPr algn="ctr">
              <a:lnSpc>
                <a:spcPts val="7131"/>
              </a:lnSpc>
              <a:spcBef>
                <a:spcPct val="0"/>
              </a:spcBef>
            </a:pPr>
            <a:r>
              <a:rPr lang="en-US" sz="5093">
                <a:solidFill>
                  <a:srgbClr val="FFFFFF"/>
                </a:solidFill>
                <a:latin typeface="Now"/>
              </a:rPr>
              <a:t>UNDP</a:t>
            </a:r>
          </a:p>
        </p:txBody>
      </p:sp>
      <p:sp>
        <p:nvSpPr>
          <p:cNvPr id="15" name="TextBox 15"/>
          <p:cNvSpPr txBox="1"/>
          <p:nvPr/>
        </p:nvSpPr>
        <p:spPr>
          <a:xfrm>
            <a:off x="1500801" y="7389292"/>
            <a:ext cx="8234980" cy="2233296"/>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The UNDP promotes inclusivity for people with disabilities, advocating for equal opportunities and accessibility worldwide.</a:t>
            </a:r>
          </a:p>
        </p:txBody>
      </p:sp>
      <p:sp>
        <p:nvSpPr>
          <p:cNvPr id="16" name="TextBox 16"/>
          <p:cNvSpPr txBox="1"/>
          <p:nvPr/>
        </p:nvSpPr>
        <p:spPr>
          <a:xfrm>
            <a:off x="12437516" y="5038725"/>
            <a:ext cx="2836475" cy="869951"/>
          </a:xfrm>
          <a:prstGeom prst="rect">
            <a:avLst/>
          </a:prstGeom>
        </p:spPr>
        <p:txBody>
          <a:bodyPr lIns="0" tIns="0" rIns="0" bIns="0" rtlCol="0" anchor="t">
            <a:spAutoFit/>
          </a:bodyPr>
          <a:lstStyle/>
          <a:p>
            <a:pPr algn="ctr">
              <a:lnSpc>
                <a:spcPts val="7131"/>
              </a:lnSpc>
              <a:spcBef>
                <a:spcPct val="0"/>
              </a:spcBef>
            </a:pPr>
            <a:r>
              <a:rPr lang="en-US" sz="5093">
                <a:solidFill>
                  <a:srgbClr val="FFFFFF"/>
                </a:solidFill>
                <a:latin typeface="Now"/>
              </a:rPr>
              <a:t>UNESCO</a:t>
            </a:r>
          </a:p>
        </p:txBody>
      </p:sp>
      <p:sp>
        <p:nvSpPr>
          <p:cNvPr id="17" name="TextBox 17"/>
          <p:cNvSpPr txBox="1"/>
          <p:nvPr/>
        </p:nvSpPr>
        <p:spPr>
          <a:xfrm>
            <a:off x="10109560" y="5839652"/>
            <a:ext cx="7492386" cy="2233296"/>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UNESCO fosters inclusive education and cultural accessibility for individuals with disabilities, promoting their full participation in society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67606" y="336942"/>
            <a:ext cx="5135211" cy="4806558"/>
          </a:xfrm>
          <a:custGeom>
            <a:avLst/>
            <a:gdLst/>
            <a:ahLst/>
            <a:cxnLst/>
            <a:rect l="l" t="t" r="r" b="b"/>
            <a:pathLst>
              <a:path w="5135211" h="4806558">
                <a:moveTo>
                  <a:pt x="0" y="0"/>
                </a:moveTo>
                <a:lnTo>
                  <a:pt x="5135212" y="0"/>
                </a:lnTo>
                <a:lnTo>
                  <a:pt x="5135212" y="4806558"/>
                </a:lnTo>
                <a:lnTo>
                  <a:pt x="0" y="4806558"/>
                </a:lnTo>
                <a:lnTo>
                  <a:pt x="0" y="0"/>
                </a:lnTo>
                <a:close/>
              </a:path>
            </a:pathLst>
          </a:custGeom>
          <a:blipFill>
            <a:blip r:embed="rId2"/>
            <a:stretch>
              <a:fillRect/>
            </a:stretch>
          </a:blipFill>
        </p:spPr>
      </p:sp>
      <p:sp>
        <p:nvSpPr>
          <p:cNvPr id="3" name="Freeform 3"/>
          <p:cNvSpPr/>
          <p:nvPr/>
        </p:nvSpPr>
        <p:spPr>
          <a:xfrm>
            <a:off x="12766647" y="7946210"/>
            <a:ext cx="4492653" cy="4414032"/>
          </a:xfrm>
          <a:custGeom>
            <a:avLst/>
            <a:gdLst/>
            <a:ahLst/>
            <a:cxnLst/>
            <a:rect l="l" t="t" r="r" b="b"/>
            <a:pathLst>
              <a:path w="4492653" h="4414032">
                <a:moveTo>
                  <a:pt x="0" y="0"/>
                </a:moveTo>
                <a:lnTo>
                  <a:pt x="4492653" y="0"/>
                </a:lnTo>
                <a:lnTo>
                  <a:pt x="4492653" y="4414032"/>
                </a:lnTo>
                <a:lnTo>
                  <a:pt x="0" y="4414032"/>
                </a:lnTo>
                <a:lnTo>
                  <a:pt x="0" y="0"/>
                </a:lnTo>
                <a:close/>
              </a:path>
            </a:pathLst>
          </a:custGeom>
          <a:blipFill>
            <a:blip r:embed="rId3"/>
            <a:stretch>
              <a:fillRect/>
            </a:stretch>
          </a:blipFill>
        </p:spPr>
      </p:sp>
      <p:sp>
        <p:nvSpPr>
          <p:cNvPr id="4" name="Freeform 4"/>
          <p:cNvSpPr/>
          <p:nvPr/>
        </p:nvSpPr>
        <p:spPr>
          <a:xfrm>
            <a:off x="14895171" y="-1928148"/>
            <a:ext cx="4728259" cy="6433005"/>
          </a:xfrm>
          <a:custGeom>
            <a:avLst/>
            <a:gdLst/>
            <a:ahLst/>
            <a:cxnLst/>
            <a:rect l="l" t="t" r="r" b="b"/>
            <a:pathLst>
              <a:path w="4728259" h="6433005">
                <a:moveTo>
                  <a:pt x="0" y="0"/>
                </a:moveTo>
                <a:lnTo>
                  <a:pt x="4728258" y="0"/>
                </a:lnTo>
                <a:lnTo>
                  <a:pt x="4728258" y="6433005"/>
                </a:lnTo>
                <a:lnTo>
                  <a:pt x="0" y="6433005"/>
                </a:lnTo>
                <a:lnTo>
                  <a:pt x="0" y="0"/>
                </a:lnTo>
                <a:close/>
              </a:path>
            </a:pathLst>
          </a:custGeom>
          <a:blipFill>
            <a:blip r:embed="rId4"/>
            <a:stretch>
              <a:fillRect/>
            </a:stretch>
          </a:blipFill>
        </p:spPr>
      </p:sp>
      <p:sp>
        <p:nvSpPr>
          <p:cNvPr id="5" name="Freeform 5"/>
          <p:cNvSpPr/>
          <p:nvPr/>
        </p:nvSpPr>
        <p:spPr>
          <a:xfrm>
            <a:off x="13032961" y="1854530"/>
            <a:ext cx="3447367" cy="6610344"/>
          </a:xfrm>
          <a:custGeom>
            <a:avLst/>
            <a:gdLst/>
            <a:ahLst/>
            <a:cxnLst/>
            <a:rect l="l" t="t" r="r" b="b"/>
            <a:pathLst>
              <a:path w="3447367" h="6610344">
                <a:moveTo>
                  <a:pt x="0" y="0"/>
                </a:moveTo>
                <a:lnTo>
                  <a:pt x="3447367" y="0"/>
                </a:lnTo>
                <a:lnTo>
                  <a:pt x="3447367" y="6610344"/>
                </a:lnTo>
                <a:lnTo>
                  <a:pt x="0" y="6610344"/>
                </a:lnTo>
                <a:lnTo>
                  <a:pt x="0" y="0"/>
                </a:lnTo>
                <a:close/>
              </a:path>
            </a:pathLst>
          </a:custGeom>
          <a:blipFill>
            <a:blip r:embed="rId5"/>
            <a:stretch>
              <a:fillRect/>
            </a:stretch>
          </a:blipFill>
        </p:spPr>
      </p:sp>
      <p:sp>
        <p:nvSpPr>
          <p:cNvPr id="6" name="Freeform 6"/>
          <p:cNvSpPr/>
          <p:nvPr/>
        </p:nvSpPr>
        <p:spPr>
          <a:xfrm>
            <a:off x="9471294" y="1854530"/>
            <a:ext cx="3447367" cy="6610344"/>
          </a:xfrm>
          <a:custGeom>
            <a:avLst/>
            <a:gdLst/>
            <a:ahLst/>
            <a:cxnLst/>
            <a:rect l="l" t="t" r="r" b="b"/>
            <a:pathLst>
              <a:path w="3447367" h="6610344">
                <a:moveTo>
                  <a:pt x="0" y="0"/>
                </a:moveTo>
                <a:lnTo>
                  <a:pt x="3447367" y="0"/>
                </a:lnTo>
                <a:lnTo>
                  <a:pt x="3447367" y="6610344"/>
                </a:lnTo>
                <a:lnTo>
                  <a:pt x="0" y="6610344"/>
                </a:lnTo>
                <a:lnTo>
                  <a:pt x="0" y="0"/>
                </a:lnTo>
                <a:close/>
              </a:path>
            </a:pathLst>
          </a:custGeom>
          <a:blipFill>
            <a:blip r:embed="rId6"/>
            <a:stretch>
              <a:fillRect/>
            </a:stretch>
          </a:blipFill>
        </p:spPr>
      </p:sp>
      <p:sp>
        <p:nvSpPr>
          <p:cNvPr id="7" name="Freeform 7"/>
          <p:cNvSpPr/>
          <p:nvPr/>
        </p:nvSpPr>
        <p:spPr>
          <a:xfrm>
            <a:off x="2363409" y="1811049"/>
            <a:ext cx="6993584" cy="6621145"/>
          </a:xfrm>
          <a:custGeom>
            <a:avLst/>
            <a:gdLst/>
            <a:ahLst/>
            <a:cxnLst/>
            <a:rect l="l" t="t" r="r" b="b"/>
            <a:pathLst>
              <a:path w="6993584" h="6621145">
                <a:moveTo>
                  <a:pt x="0" y="0"/>
                </a:moveTo>
                <a:lnTo>
                  <a:pt x="6993585" y="0"/>
                </a:lnTo>
                <a:lnTo>
                  <a:pt x="6993585" y="6621145"/>
                </a:lnTo>
                <a:lnTo>
                  <a:pt x="0" y="6621145"/>
                </a:lnTo>
                <a:lnTo>
                  <a:pt x="0" y="0"/>
                </a:lnTo>
                <a:close/>
              </a:path>
            </a:pathLst>
          </a:custGeom>
          <a:blipFill>
            <a:blip r:embed="rId7"/>
            <a:stretch>
              <a:fillRect/>
            </a:stretch>
          </a:blipFill>
        </p:spPr>
      </p:sp>
      <p:sp>
        <p:nvSpPr>
          <p:cNvPr id="8" name="TextBox 8"/>
          <p:cNvSpPr txBox="1"/>
          <p:nvPr/>
        </p:nvSpPr>
        <p:spPr>
          <a:xfrm>
            <a:off x="1275344" y="238819"/>
            <a:ext cx="15266026"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Presenting implementation</a:t>
            </a:r>
          </a:p>
        </p:txBody>
      </p:sp>
      <p:sp>
        <p:nvSpPr>
          <p:cNvPr id="9" name="TextBox 9"/>
          <p:cNvSpPr txBox="1"/>
          <p:nvPr/>
        </p:nvSpPr>
        <p:spPr>
          <a:xfrm>
            <a:off x="7646863" y="8710929"/>
            <a:ext cx="2994273"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Bold"/>
                <a:hlinkClick r:id="rId8" tooltip="https://drive.google.com/file/d/1ne2STJXLcdU6t24LBtS35fj0TQNo0jXN/view?usp=drive_link"/>
              </a:rPr>
              <a:t>train interface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67606" y="336942"/>
            <a:ext cx="5135211" cy="4806558"/>
          </a:xfrm>
          <a:custGeom>
            <a:avLst/>
            <a:gdLst/>
            <a:ahLst/>
            <a:cxnLst/>
            <a:rect l="l" t="t" r="r" b="b"/>
            <a:pathLst>
              <a:path w="5135211" h="4806558">
                <a:moveTo>
                  <a:pt x="0" y="0"/>
                </a:moveTo>
                <a:lnTo>
                  <a:pt x="5135212" y="0"/>
                </a:lnTo>
                <a:lnTo>
                  <a:pt x="5135212" y="4806558"/>
                </a:lnTo>
                <a:lnTo>
                  <a:pt x="0" y="4806558"/>
                </a:lnTo>
                <a:lnTo>
                  <a:pt x="0" y="0"/>
                </a:lnTo>
                <a:close/>
              </a:path>
            </a:pathLst>
          </a:custGeom>
          <a:blipFill>
            <a:blip r:embed="rId2"/>
            <a:stretch>
              <a:fillRect/>
            </a:stretch>
          </a:blipFill>
        </p:spPr>
      </p:sp>
      <p:sp>
        <p:nvSpPr>
          <p:cNvPr id="3" name="Freeform 3"/>
          <p:cNvSpPr/>
          <p:nvPr/>
        </p:nvSpPr>
        <p:spPr>
          <a:xfrm>
            <a:off x="12766647" y="7946210"/>
            <a:ext cx="4492653" cy="4414032"/>
          </a:xfrm>
          <a:custGeom>
            <a:avLst/>
            <a:gdLst/>
            <a:ahLst/>
            <a:cxnLst/>
            <a:rect l="l" t="t" r="r" b="b"/>
            <a:pathLst>
              <a:path w="4492653" h="4414032">
                <a:moveTo>
                  <a:pt x="0" y="0"/>
                </a:moveTo>
                <a:lnTo>
                  <a:pt x="4492653" y="0"/>
                </a:lnTo>
                <a:lnTo>
                  <a:pt x="4492653" y="4414032"/>
                </a:lnTo>
                <a:lnTo>
                  <a:pt x="0" y="4414032"/>
                </a:lnTo>
                <a:lnTo>
                  <a:pt x="0" y="0"/>
                </a:lnTo>
                <a:close/>
              </a:path>
            </a:pathLst>
          </a:custGeom>
          <a:blipFill>
            <a:blip r:embed="rId3"/>
            <a:stretch>
              <a:fillRect/>
            </a:stretch>
          </a:blipFill>
        </p:spPr>
      </p:sp>
      <p:sp>
        <p:nvSpPr>
          <p:cNvPr id="4" name="Freeform 4"/>
          <p:cNvSpPr/>
          <p:nvPr/>
        </p:nvSpPr>
        <p:spPr>
          <a:xfrm>
            <a:off x="14895171" y="-1928148"/>
            <a:ext cx="4728259" cy="6433005"/>
          </a:xfrm>
          <a:custGeom>
            <a:avLst/>
            <a:gdLst/>
            <a:ahLst/>
            <a:cxnLst/>
            <a:rect l="l" t="t" r="r" b="b"/>
            <a:pathLst>
              <a:path w="4728259" h="6433005">
                <a:moveTo>
                  <a:pt x="0" y="0"/>
                </a:moveTo>
                <a:lnTo>
                  <a:pt x="4728258" y="0"/>
                </a:lnTo>
                <a:lnTo>
                  <a:pt x="4728258" y="6433005"/>
                </a:lnTo>
                <a:lnTo>
                  <a:pt x="0" y="6433005"/>
                </a:lnTo>
                <a:lnTo>
                  <a:pt x="0" y="0"/>
                </a:lnTo>
                <a:close/>
              </a:path>
            </a:pathLst>
          </a:custGeom>
          <a:blipFill>
            <a:blip r:embed="rId4"/>
            <a:stretch>
              <a:fillRect/>
            </a:stretch>
          </a:blipFill>
        </p:spPr>
      </p:sp>
      <p:sp>
        <p:nvSpPr>
          <p:cNvPr id="5" name="Freeform 5"/>
          <p:cNvSpPr/>
          <p:nvPr/>
        </p:nvSpPr>
        <p:spPr>
          <a:xfrm>
            <a:off x="2567606" y="1838328"/>
            <a:ext cx="3447367" cy="6610344"/>
          </a:xfrm>
          <a:custGeom>
            <a:avLst/>
            <a:gdLst/>
            <a:ahLst/>
            <a:cxnLst/>
            <a:rect l="l" t="t" r="r" b="b"/>
            <a:pathLst>
              <a:path w="3447367" h="6610344">
                <a:moveTo>
                  <a:pt x="0" y="0"/>
                </a:moveTo>
                <a:lnTo>
                  <a:pt x="3447367" y="0"/>
                </a:lnTo>
                <a:lnTo>
                  <a:pt x="3447367" y="6610344"/>
                </a:lnTo>
                <a:lnTo>
                  <a:pt x="0" y="6610344"/>
                </a:lnTo>
                <a:lnTo>
                  <a:pt x="0" y="0"/>
                </a:lnTo>
                <a:close/>
              </a:path>
            </a:pathLst>
          </a:custGeom>
          <a:blipFill>
            <a:blip r:embed="rId5"/>
            <a:stretch>
              <a:fillRect/>
            </a:stretch>
          </a:blipFill>
        </p:spPr>
      </p:sp>
      <p:sp>
        <p:nvSpPr>
          <p:cNvPr id="6" name="Freeform 6"/>
          <p:cNvSpPr/>
          <p:nvPr/>
        </p:nvSpPr>
        <p:spPr>
          <a:xfrm>
            <a:off x="6121619" y="1837555"/>
            <a:ext cx="3444559" cy="6611891"/>
          </a:xfrm>
          <a:custGeom>
            <a:avLst/>
            <a:gdLst/>
            <a:ahLst/>
            <a:cxnLst/>
            <a:rect l="l" t="t" r="r" b="b"/>
            <a:pathLst>
              <a:path w="3444559" h="6611891">
                <a:moveTo>
                  <a:pt x="0" y="0"/>
                </a:moveTo>
                <a:lnTo>
                  <a:pt x="3444560" y="0"/>
                </a:lnTo>
                <a:lnTo>
                  <a:pt x="3444560" y="6611890"/>
                </a:lnTo>
                <a:lnTo>
                  <a:pt x="0" y="6611890"/>
                </a:lnTo>
                <a:lnTo>
                  <a:pt x="0" y="0"/>
                </a:lnTo>
                <a:close/>
              </a:path>
            </a:pathLst>
          </a:custGeom>
          <a:blipFill>
            <a:blip r:embed="rId6"/>
            <a:stretch>
              <a:fillRect/>
            </a:stretch>
          </a:blipFill>
        </p:spPr>
      </p:sp>
      <p:sp>
        <p:nvSpPr>
          <p:cNvPr id="7" name="Freeform 7"/>
          <p:cNvSpPr/>
          <p:nvPr/>
        </p:nvSpPr>
        <p:spPr>
          <a:xfrm>
            <a:off x="9670954" y="1838328"/>
            <a:ext cx="3444559" cy="6611891"/>
          </a:xfrm>
          <a:custGeom>
            <a:avLst/>
            <a:gdLst/>
            <a:ahLst/>
            <a:cxnLst/>
            <a:rect l="l" t="t" r="r" b="b"/>
            <a:pathLst>
              <a:path w="3444559" h="6611891">
                <a:moveTo>
                  <a:pt x="0" y="0"/>
                </a:moveTo>
                <a:lnTo>
                  <a:pt x="3444559" y="0"/>
                </a:lnTo>
                <a:lnTo>
                  <a:pt x="3444559" y="6611891"/>
                </a:lnTo>
                <a:lnTo>
                  <a:pt x="0" y="6611891"/>
                </a:lnTo>
                <a:lnTo>
                  <a:pt x="0" y="0"/>
                </a:lnTo>
                <a:close/>
              </a:path>
            </a:pathLst>
          </a:custGeom>
          <a:blipFill>
            <a:blip r:embed="rId7"/>
            <a:stretch>
              <a:fillRect/>
            </a:stretch>
          </a:blipFill>
        </p:spPr>
      </p:sp>
      <p:sp>
        <p:nvSpPr>
          <p:cNvPr id="8" name="Freeform 8"/>
          <p:cNvSpPr/>
          <p:nvPr/>
        </p:nvSpPr>
        <p:spPr>
          <a:xfrm>
            <a:off x="13220288" y="1837555"/>
            <a:ext cx="3447367" cy="6610344"/>
          </a:xfrm>
          <a:custGeom>
            <a:avLst/>
            <a:gdLst/>
            <a:ahLst/>
            <a:cxnLst/>
            <a:rect l="l" t="t" r="r" b="b"/>
            <a:pathLst>
              <a:path w="3447367" h="6610344">
                <a:moveTo>
                  <a:pt x="0" y="0"/>
                </a:moveTo>
                <a:lnTo>
                  <a:pt x="3447367" y="0"/>
                </a:lnTo>
                <a:lnTo>
                  <a:pt x="3447367" y="6610343"/>
                </a:lnTo>
                <a:lnTo>
                  <a:pt x="0" y="6610343"/>
                </a:lnTo>
                <a:lnTo>
                  <a:pt x="0" y="0"/>
                </a:lnTo>
                <a:close/>
              </a:path>
            </a:pathLst>
          </a:custGeom>
          <a:blipFill>
            <a:blip r:embed="rId8"/>
            <a:stretch>
              <a:fillRect/>
            </a:stretch>
          </a:blipFill>
        </p:spPr>
      </p:sp>
      <p:sp>
        <p:nvSpPr>
          <p:cNvPr id="9" name="TextBox 9"/>
          <p:cNvSpPr txBox="1"/>
          <p:nvPr/>
        </p:nvSpPr>
        <p:spPr>
          <a:xfrm>
            <a:off x="1275344" y="238819"/>
            <a:ext cx="15298528"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presenting implementation</a:t>
            </a:r>
          </a:p>
        </p:txBody>
      </p:sp>
      <p:sp>
        <p:nvSpPr>
          <p:cNvPr id="10" name="TextBox 10"/>
          <p:cNvSpPr txBox="1"/>
          <p:nvPr/>
        </p:nvSpPr>
        <p:spPr>
          <a:xfrm>
            <a:off x="7484046" y="8710929"/>
            <a:ext cx="3319909"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Bold"/>
              </a:rPr>
              <a:t>Student Preview</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67606" y="336942"/>
            <a:ext cx="5135211" cy="4806558"/>
          </a:xfrm>
          <a:custGeom>
            <a:avLst/>
            <a:gdLst/>
            <a:ahLst/>
            <a:cxnLst/>
            <a:rect l="l" t="t" r="r" b="b"/>
            <a:pathLst>
              <a:path w="5135211" h="4806558">
                <a:moveTo>
                  <a:pt x="0" y="0"/>
                </a:moveTo>
                <a:lnTo>
                  <a:pt x="5135212" y="0"/>
                </a:lnTo>
                <a:lnTo>
                  <a:pt x="5135212" y="4806558"/>
                </a:lnTo>
                <a:lnTo>
                  <a:pt x="0" y="4806558"/>
                </a:lnTo>
                <a:lnTo>
                  <a:pt x="0" y="0"/>
                </a:lnTo>
                <a:close/>
              </a:path>
            </a:pathLst>
          </a:custGeom>
          <a:blipFill>
            <a:blip r:embed="rId2"/>
            <a:stretch>
              <a:fillRect/>
            </a:stretch>
          </a:blipFill>
        </p:spPr>
      </p:sp>
      <p:sp>
        <p:nvSpPr>
          <p:cNvPr id="3" name="Freeform 3"/>
          <p:cNvSpPr/>
          <p:nvPr/>
        </p:nvSpPr>
        <p:spPr>
          <a:xfrm>
            <a:off x="12766647" y="7946210"/>
            <a:ext cx="4492653" cy="4414032"/>
          </a:xfrm>
          <a:custGeom>
            <a:avLst/>
            <a:gdLst/>
            <a:ahLst/>
            <a:cxnLst/>
            <a:rect l="l" t="t" r="r" b="b"/>
            <a:pathLst>
              <a:path w="4492653" h="4414032">
                <a:moveTo>
                  <a:pt x="0" y="0"/>
                </a:moveTo>
                <a:lnTo>
                  <a:pt x="4492653" y="0"/>
                </a:lnTo>
                <a:lnTo>
                  <a:pt x="4492653" y="4414032"/>
                </a:lnTo>
                <a:lnTo>
                  <a:pt x="0" y="4414032"/>
                </a:lnTo>
                <a:lnTo>
                  <a:pt x="0" y="0"/>
                </a:lnTo>
                <a:close/>
              </a:path>
            </a:pathLst>
          </a:custGeom>
          <a:blipFill>
            <a:blip r:embed="rId3"/>
            <a:stretch>
              <a:fillRect/>
            </a:stretch>
          </a:blipFill>
        </p:spPr>
      </p:sp>
      <p:sp>
        <p:nvSpPr>
          <p:cNvPr id="4" name="Freeform 4"/>
          <p:cNvSpPr/>
          <p:nvPr/>
        </p:nvSpPr>
        <p:spPr>
          <a:xfrm>
            <a:off x="14895171" y="-1928148"/>
            <a:ext cx="4728259" cy="6433005"/>
          </a:xfrm>
          <a:custGeom>
            <a:avLst/>
            <a:gdLst/>
            <a:ahLst/>
            <a:cxnLst/>
            <a:rect l="l" t="t" r="r" b="b"/>
            <a:pathLst>
              <a:path w="4728259" h="6433005">
                <a:moveTo>
                  <a:pt x="0" y="0"/>
                </a:moveTo>
                <a:lnTo>
                  <a:pt x="4728258" y="0"/>
                </a:lnTo>
                <a:lnTo>
                  <a:pt x="4728258" y="6433005"/>
                </a:lnTo>
                <a:lnTo>
                  <a:pt x="0" y="6433005"/>
                </a:lnTo>
                <a:lnTo>
                  <a:pt x="0" y="0"/>
                </a:lnTo>
                <a:close/>
              </a:path>
            </a:pathLst>
          </a:custGeom>
          <a:blipFill>
            <a:blip r:embed="rId4"/>
            <a:stretch>
              <a:fillRect/>
            </a:stretch>
          </a:blipFill>
        </p:spPr>
      </p:sp>
      <p:sp>
        <p:nvSpPr>
          <p:cNvPr id="5" name="Freeform 5"/>
          <p:cNvSpPr/>
          <p:nvPr/>
        </p:nvSpPr>
        <p:spPr>
          <a:xfrm>
            <a:off x="5210145" y="1984590"/>
            <a:ext cx="3447367" cy="6610344"/>
          </a:xfrm>
          <a:custGeom>
            <a:avLst/>
            <a:gdLst/>
            <a:ahLst/>
            <a:cxnLst/>
            <a:rect l="l" t="t" r="r" b="b"/>
            <a:pathLst>
              <a:path w="3447367" h="6610344">
                <a:moveTo>
                  <a:pt x="0" y="0"/>
                </a:moveTo>
                <a:lnTo>
                  <a:pt x="3447367" y="0"/>
                </a:lnTo>
                <a:lnTo>
                  <a:pt x="3447367" y="6610343"/>
                </a:lnTo>
                <a:lnTo>
                  <a:pt x="0" y="6610343"/>
                </a:lnTo>
                <a:lnTo>
                  <a:pt x="0" y="0"/>
                </a:lnTo>
                <a:close/>
              </a:path>
            </a:pathLst>
          </a:custGeom>
          <a:blipFill>
            <a:blip r:embed="rId5"/>
            <a:stretch>
              <a:fillRect/>
            </a:stretch>
          </a:blipFill>
        </p:spPr>
      </p:sp>
      <p:sp>
        <p:nvSpPr>
          <p:cNvPr id="6" name="Freeform 6"/>
          <p:cNvSpPr/>
          <p:nvPr/>
        </p:nvSpPr>
        <p:spPr>
          <a:xfrm>
            <a:off x="9727995" y="1984590"/>
            <a:ext cx="3447367" cy="6610344"/>
          </a:xfrm>
          <a:custGeom>
            <a:avLst/>
            <a:gdLst/>
            <a:ahLst/>
            <a:cxnLst/>
            <a:rect l="l" t="t" r="r" b="b"/>
            <a:pathLst>
              <a:path w="3447367" h="6610344">
                <a:moveTo>
                  <a:pt x="0" y="0"/>
                </a:moveTo>
                <a:lnTo>
                  <a:pt x="3447367" y="0"/>
                </a:lnTo>
                <a:lnTo>
                  <a:pt x="3447367" y="6610343"/>
                </a:lnTo>
                <a:lnTo>
                  <a:pt x="0" y="6610343"/>
                </a:lnTo>
                <a:lnTo>
                  <a:pt x="0" y="0"/>
                </a:lnTo>
                <a:close/>
              </a:path>
            </a:pathLst>
          </a:custGeom>
          <a:blipFill>
            <a:blip r:embed="rId6"/>
            <a:stretch>
              <a:fillRect/>
            </a:stretch>
          </a:blipFill>
        </p:spPr>
      </p:sp>
      <p:sp>
        <p:nvSpPr>
          <p:cNvPr id="7" name="TextBox 7"/>
          <p:cNvSpPr txBox="1"/>
          <p:nvPr/>
        </p:nvSpPr>
        <p:spPr>
          <a:xfrm>
            <a:off x="1275344" y="238819"/>
            <a:ext cx="15298528"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presenting implementation</a:t>
            </a:r>
          </a:p>
        </p:txBody>
      </p:sp>
      <p:sp>
        <p:nvSpPr>
          <p:cNvPr id="8" name="TextBox 8"/>
          <p:cNvSpPr txBox="1"/>
          <p:nvPr/>
        </p:nvSpPr>
        <p:spPr>
          <a:xfrm>
            <a:off x="7298680" y="8710929"/>
            <a:ext cx="3690640"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Bold"/>
              </a:rPr>
              <a:t>Student preview 2</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67606" y="336942"/>
            <a:ext cx="5135211" cy="4806558"/>
          </a:xfrm>
          <a:custGeom>
            <a:avLst/>
            <a:gdLst/>
            <a:ahLst/>
            <a:cxnLst/>
            <a:rect l="l" t="t" r="r" b="b"/>
            <a:pathLst>
              <a:path w="5135211" h="4806558">
                <a:moveTo>
                  <a:pt x="0" y="0"/>
                </a:moveTo>
                <a:lnTo>
                  <a:pt x="5135212" y="0"/>
                </a:lnTo>
                <a:lnTo>
                  <a:pt x="5135212" y="4806558"/>
                </a:lnTo>
                <a:lnTo>
                  <a:pt x="0" y="4806558"/>
                </a:lnTo>
                <a:lnTo>
                  <a:pt x="0" y="0"/>
                </a:lnTo>
                <a:close/>
              </a:path>
            </a:pathLst>
          </a:custGeom>
          <a:blipFill>
            <a:blip r:embed="rId2"/>
            <a:stretch>
              <a:fillRect/>
            </a:stretch>
          </a:blipFill>
        </p:spPr>
      </p:sp>
      <p:sp>
        <p:nvSpPr>
          <p:cNvPr id="3" name="Freeform 3"/>
          <p:cNvSpPr/>
          <p:nvPr/>
        </p:nvSpPr>
        <p:spPr>
          <a:xfrm>
            <a:off x="12766647" y="7946210"/>
            <a:ext cx="4492653" cy="4414032"/>
          </a:xfrm>
          <a:custGeom>
            <a:avLst/>
            <a:gdLst/>
            <a:ahLst/>
            <a:cxnLst/>
            <a:rect l="l" t="t" r="r" b="b"/>
            <a:pathLst>
              <a:path w="4492653" h="4414032">
                <a:moveTo>
                  <a:pt x="0" y="0"/>
                </a:moveTo>
                <a:lnTo>
                  <a:pt x="4492653" y="0"/>
                </a:lnTo>
                <a:lnTo>
                  <a:pt x="4492653" y="4414032"/>
                </a:lnTo>
                <a:lnTo>
                  <a:pt x="0" y="4414032"/>
                </a:lnTo>
                <a:lnTo>
                  <a:pt x="0" y="0"/>
                </a:lnTo>
                <a:close/>
              </a:path>
            </a:pathLst>
          </a:custGeom>
          <a:blipFill>
            <a:blip r:embed="rId3"/>
            <a:stretch>
              <a:fillRect/>
            </a:stretch>
          </a:blipFill>
        </p:spPr>
      </p:sp>
      <p:sp>
        <p:nvSpPr>
          <p:cNvPr id="4" name="Freeform 4"/>
          <p:cNvSpPr/>
          <p:nvPr/>
        </p:nvSpPr>
        <p:spPr>
          <a:xfrm>
            <a:off x="14895171" y="-1928148"/>
            <a:ext cx="4728259" cy="6433005"/>
          </a:xfrm>
          <a:custGeom>
            <a:avLst/>
            <a:gdLst/>
            <a:ahLst/>
            <a:cxnLst/>
            <a:rect l="l" t="t" r="r" b="b"/>
            <a:pathLst>
              <a:path w="4728259" h="6433005">
                <a:moveTo>
                  <a:pt x="0" y="0"/>
                </a:moveTo>
                <a:lnTo>
                  <a:pt x="4728258" y="0"/>
                </a:lnTo>
                <a:lnTo>
                  <a:pt x="4728258" y="6433005"/>
                </a:lnTo>
                <a:lnTo>
                  <a:pt x="0" y="6433005"/>
                </a:lnTo>
                <a:lnTo>
                  <a:pt x="0" y="0"/>
                </a:lnTo>
                <a:close/>
              </a:path>
            </a:pathLst>
          </a:custGeom>
          <a:blipFill>
            <a:blip r:embed="rId4"/>
            <a:stretch>
              <a:fillRect/>
            </a:stretch>
          </a:blipFill>
        </p:spPr>
      </p:sp>
      <p:sp>
        <p:nvSpPr>
          <p:cNvPr id="5" name="Freeform 5"/>
          <p:cNvSpPr/>
          <p:nvPr/>
        </p:nvSpPr>
        <p:spPr>
          <a:xfrm>
            <a:off x="2567606" y="1891735"/>
            <a:ext cx="3523357" cy="6503530"/>
          </a:xfrm>
          <a:custGeom>
            <a:avLst/>
            <a:gdLst/>
            <a:ahLst/>
            <a:cxnLst/>
            <a:rect l="l" t="t" r="r" b="b"/>
            <a:pathLst>
              <a:path w="3523357" h="6503530">
                <a:moveTo>
                  <a:pt x="0" y="0"/>
                </a:moveTo>
                <a:lnTo>
                  <a:pt x="3523357" y="0"/>
                </a:lnTo>
                <a:lnTo>
                  <a:pt x="3523357" y="6503530"/>
                </a:lnTo>
                <a:lnTo>
                  <a:pt x="0" y="6503530"/>
                </a:lnTo>
                <a:lnTo>
                  <a:pt x="0" y="0"/>
                </a:lnTo>
                <a:close/>
              </a:path>
            </a:pathLst>
          </a:custGeom>
          <a:blipFill>
            <a:blip r:embed="rId5"/>
            <a:stretch>
              <a:fillRect/>
            </a:stretch>
          </a:blipFill>
        </p:spPr>
      </p:sp>
      <p:sp>
        <p:nvSpPr>
          <p:cNvPr id="6" name="Freeform 6"/>
          <p:cNvSpPr/>
          <p:nvPr/>
        </p:nvSpPr>
        <p:spPr>
          <a:xfrm>
            <a:off x="6388383" y="1891735"/>
            <a:ext cx="3691093" cy="6411503"/>
          </a:xfrm>
          <a:custGeom>
            <a:avLst/>
            <a:gdLst/>
            <a:ahLst/>
            <a:cxnLst/>
            <a:rect l="l" t="t" r="r" b="b"/>
            <a:pathLst>
              <a:path w="3691093" h="6411503">
                <a:moveTo>
                  <a:pt x="0" y="0"/>
                </a:moveTo>
                <a:lnTo>
                  <a:pt x="3691093" y="0"/>
                </a:lnTo>
                <a:lnTo>
                  <a:pt x="3691093" y="6411503"/>
                </a:lnTo>
                <a:lnTo>
                  <a:pt x="0" y="6411503"/>
                </a:lnTo>
                <a:lnTo>
                  <a:pt x="0" y="0"/>
                </a:lnTo>
                <a:close/>
              </a:path>
            </a:pathLst>
          </a:custGeom>
          <a:blipFill>
            <a:blip r:embed="rId6"/>
            <a:stretch>
              <a:fillRect l="-728" r="-728"/>
            </a:stretch>
          </a:blipFill>
        </p:spPr>
      </p:sp>
      <p:sp>
        <p:nvSpPr>
          <p:cNvPr id="7" name="Freeform 7"/>
          <p:cNvSpPr/>
          <p:nvPr/>
        </p:nvSpPr>
        <p:spPr>
          <a:xfrm>
            <a:off x="10258200" y="1891735"/>
            <a:ext cx="3476116" cy="6411503"/>
          </a:xfrm>
          <a:custGeom>
            <a:avLst/>
            <a:gdLst/>
            <a:ahLst/>
            <a:cxnLst/>
            <a:rect l="l" t="t" r="r" b="b"/>
            <a:pathLst>
              <a:path w="3476116" h="6411503">
                <a:moveTo>
                  <a:pt x="0" y="0"/>
                </a:moveTo>
                <a:lnTo>
                  <a:pt x="3476116" y="0"/>
                </a:lnTo>
                <a:lnTo>
                  <a:pt x="3476116" y="6411503"/>
                </a:lnTo>
                <a:lnTo>
                  <a:pt x="0" y="6411503"/>
                </a:lnTo>
                <a:lnTo>
                  <a:pt x="0" y="0"/>
                </a:lnTo>
                <a:close/>
              </a:path>
            </a:pathLst>
          </a:custGeom>
          <a:blipFill>
            <a:blip r:embed="rId7"/>
            <a:stretch>
              <a:fillRect/>
            </a:stretch>
          </a:blipFill>
        </p:spPr>
      </p:sp>
      <p:sp>
        <p:nvSpPr>
          <p:cNvPr id="8" name="TextBox 8"/>
          <p:cNvSpPr txBox="1"/>
          <p:nvPr/>
        </p:nvSpPr>
        <p:spPr>
          <a:xfrm>
            <a:off x="1275344" y="238819"/>
            <a:ext cx="15266026"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presenting implementation</a:t>
            </a:r>
          </a:p>
        </p:txBody>
      </p:sp>
      <p:sp>
        <p:nvSpPr>
          <p:cNvPr id="9" name="TextBox 9"/>
          <p:cNvSpPr txBox="1"/>
          <p:nvPr/>
        </p:nvSpPr>
        <p:spPr>
          <a:xfrm>
            <a:off x="7265713" y="8525513"/>
            <a:ext cx="3876973"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Bold"/>
                <a:hlinkClick r:id="rId8" tooltip="https://drive.google.com/file/d/1ne2STJXLcdU6t24LBtS35fj0TQNo0jXN/view?usp=drive_link"/>
              </a:rPr>
              <a:t>CareGiver Preview</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67606" y="336942"/>
            <a:ext cx="5135211" cy="4806558"/>
          </a:xfrm>
          <a:custGeom>
            <a:avLst/>
            <a:gdLst/>
            <a:ahLst/>
            <a:cxnLst/>
            <a:rect l="l" t="t" r="r" b="b"/>
            <a:pathLst>
              <a:path w="5135211" h="4806558">
                <a:moveTo>
                  <a:pt x="0" y="0"/>
                </a:moveTo>
                <a:lnTo>
                  <a:pt x="5135212" y="0"/>
                </a:lnTo>
                <a:lnTo>
                  <a:pt x="5135212" y="4806558"/>
                </a:lnTo>
                <a:lnTo>
                  <a:pt x="0" y="4806558"/>
                </a:lnTo>
                <a:lnTo>
                  <a:pt x="0" y="0"/>
                </a:lnTo>
                <a:close/>
              </a:path>
            </a:pathLst>
          </a:custGeom>
          <a:blipFill>
            <a:blip r:embed="rId2"/>
            <a:stretch>
              <a:fillRect/>
            </a:stretch>
          </a:blipFill>
        </p:spPr>
      </p:sp>
      <p:sp>
        <p:nvSpPr>
          <p:cNvPr id="3" name="Freeform 3"/>
          <p:cNvSpPr/>
          <p:nvPr/>
        </p:nvSpPr>
        <p:spPr>
          <a:xfrm>
            <a:off x="12766647" y="7946210"/>
            <a:ext cx="4492653" cy="4414032"/>
          </a:xfrm>
          <a:custGeom>
            <a:avLst/>
            <a:gdLst/>
            <a:ahLst/>
            <a:cxnLst/>
            <a:rect l="l" t="t" r="r" b="b"/>
            <a:pathLst>
              <a:path w="4492653" h="4414032">
                <a:moveTo>
                  <a:pt x="0" y="0"/>
                </a:moveTo>
                <a:lnTo>
                  <a:pt x="4492653" y="0"/>
                </a:lnTo>
                <a:lnTo>
                  <a:pt x="4492653" y="4414032"/>
                </a:lnTo>
                <a:lnTo>
                  <a:pt x="0" y="4414032"/>
                </a:lnTo>
                <a:lnTo>
                  <a:pt x="0" y="0"/>
                </a:lnTo>
                <a:close/>
              </a:path>
            </a:pathLst>
          </a:custGeom>
          <a:blipFill>
            <a:blip r:embed="rId3"/>
            <a:stretch>
              <a:fillRect/>
            </a:stretch>
          </a:blipFill>
        </p:spPr>
      </p:sp>
      <p:sp>
        <p:nvSpPr>
          <p:cNvPr id="4" name="Freeform 4"/>
          <p:cNvSpPr/>
          <p:nvPr/>
        </p:nvSpPr>
        <p:spPr>
          <a:xfrm>
            <a:off x="14895171" y="-1928148"/>
            <a:ext cx="4728259" cy="6433005"/>
          </a:xfrm>
          <a:custGeom>
            <a:avLst/>
            <a:gdLst/>
            <a:ahLst/>
            <a:cxnLst/>
            <a:rect l="l" t="t" r="r" b="b"/>
            <a:pathLst>
              <a:path w="4728259" h="6433005">
                <a:moveTo>
                  <a:pt x="0" y="0"/>
                </a:moveTo>
                <a:lnTo>
                  <a:pt x="4728258" y="0"/>
                </a:lnTo>
                <a:lnTo>
                  <a:pt x="4728258" y="6433005"/>
                </a:lnTo>
                <a:lnTo>
                  <a:pt x="0" y="6433005"/>
                </a:lnTo>
                <a:lnTo>
                  <a:pt x="0" y="0"/>
                </a:lnTo>
                <a:close/>
              </a:path>
            </a:pathLst>
          </a:custGeom>
          <a:blipFill>
            <a:blip r:embed="rId4"/>
            <a:stretch>
              <a:fillRect/>
            </a:stretch>
          </a:blipFill>
        </p:spPr>
      </p:sp>
      <p:sp>
        <p:nvSpPr>
          <p:cNvPr id="5" name="Freeform 5"/>
          <p:cNvSpPr/>
          <p:nvPr/>
        </p:nvSpPr>
        <p:spPr>
          <a:xfrm>
            <a:off x="2836374" y="1891735"/>
            <a:ext cx="3516017" cy="6503530"/>
          </a:xfrm>
          <a:custGeom>
            <a:avLst/>
            <a:gdLst/>
            <a:ahLst/>
            <a:cxnLst/>
            <a:rect l="l" t="t" r="r" b="b"/>
            <a:pathLst>
              <a:path w="3516017" h="6503530">
                <a:moveTo>
                  <a:pt x="0" y="0"/>
                </a:moveTo>
                <a:lnTo>
                  <a:pt x="3516016" y="0"/>
                </a:lnTo>
                <a:lnTo>
                  <a:pt x="3516016" y="6503530"/>
                </a:lnTo>
                <a:lnTo>
                  <a:pt x="0" y="6503530"/>
                </a:lnTo>
                <a:lnTo>
                  <a:pt x="0" y="0"/>
                </a:lnTo>
                <a:close/>
              </a:path>
            </a:pathLst>
          </a:custGeom>
          <a:blipFill>
            <a:blip r:embed="rId5"/>
            <a:stretch>
              <a:fillRect/>
            </a:stretch>
          </a:blipFill>
        </p:spPr>
      </p:sp>
      <p:sp>
        <p:nvSpPr>
          <p:cNvPr id="6" name="Freeform 6"/>
          <p:cNvSpPr/>
          <p:nvPr/>
        </p:nvSpPr>
        <p:spPr>
          <a:xfrm>
            <a:off x="7514440" y="1891735"/>
            <a:ext cx="3523357" cy="6503530"/>
          </a:xfrm>
          <a:custGeom>
            <a:avLst/>
            <a:gdLst/>
            <a:ahLst/>
            <a:cxnLst/>
            <a:rect l="l" t="t" r="r" b="b"/>
            <a:pathLst>
              <a:path w="3523357" h="6503530">
                <a:moveTo>
                  <a:pt x="0" y="0"/>
                </a:moveTo>
                <a:lnTo>
                  <a:pt x="3523358" y="0"/>
                </a:lnTo>
                <a:lnTo>
                  <a:pt x="3523358" y="6503530"/>
                </a:lnTo>
                <a:lnTo>
                  <a:pt x="0" y="6503530"/>
                </a:lnTo>
                <a:lnTo>
                  <a:pt x="0" y="0"/>
                </a:lnTo>
                <a:close/>
              </a:path>
            </a:pathLst>
          </a:custGeom>
          <a:blipFill>
            <a:blip r:embed="rId6"/>
            <a:stretch>
              <a:fillRect/>
            </a:stretch>
          </a:blipFill>
        </p:spPr>
      </p:sp>
      <p:sp>
        <p:nvSpPr>
          <p:cNvPr id="7" name="Freeform 7"/>
          <p:cNvSpPr/>
          <p:nvPr/>
        </p:nvSpPr>
        <p:spPr>
          <a:xfrm>
            <a:off x="12201525" y="1891735"/>
            <a:ext cx="3520145" cy="6503530"/>
          </a:xfrm>
          <a:custGeom>
            <a:avLst/>
            <a:gdLst/>
            <a:ahLst/>
            <a:cxnLst/>
            <a:rect l="l" t="t" r="r" b="b"/>
            <a:pathLst>
              <a:path w="3520145" h="6503530">
                <a:moveTo>
                  <a:pt x="0" y="0"/>
                </a:moveTo>
                <a:lnTo>
                  <a:pt x="3520145" y="0"/>
                </a:lnTo>
                <a:lnTo>
                  <a:pt x="3520145" y="6503530"/>
                </a:lnTo>
                <a:lnTo>
                  <a:pt x="0" y="6503530"/>
                </a:lnTo>
                <a:lnTo>
                  <a:pt x="0" y="0"/>
                </a:lnTo>
                <a:close/>
              </a:path>
            </a:pathLst>
          </a:custGeom>
          <a:blipFill>
            <a:blip r:embed="rId7"/>
            <a:stretch>
              <a:fillRect/>
            </a:stretch>
          </a:blipFill>
        </p:spPr>
      </p:sp>
      <p:sp>
        <p:nvSpPr>
          <p:cNvPr id="8" name="TextBox 8"/>
          <p:cNvSpPr txBox="1"/>
          <p:nvPr/>
        </p:nvSpPr>
        <p:spPr>
          <a:xfrm>
            <a:off x="1275344" y="238819"/>
            <a:ext cx="15266026"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presenting implementation</a:t>
            </a:r>
          </a:p>
        </p:txBody>
      </p:sp>
      <p:sp>
        <p:nvSpPr>
          <p:cNvPr id="9" name="TextBox 9"/>
          <p:cNvSpPr txBox="1"/>
          <p:nvPr/>
        </p:nvSpPr>
        <p:spPr>
          <a:xfrm>
            <a:off x="7437050" y="8710929"/>
            <a:ext cx="3600748"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Bold"/>
                <a:hlinkClick r:id="rId8" tooltip="https://drive.google.com/file/d/1ne2STJXLcdU6t24LBtS35fj0TQNo0jXN/view?usp=drive_link"/>
              </a:rPr>
              <a:t>Educator Preview</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04886" y="-2193802"/>
            <a:ext cx="7098080" cy="6445004"/>
          </a:xfrm>
          <a:custGeom>
            <a:avLst/>
            <a:gdLst/>
            <a:ahLst/>
            <a:cxnLst/>
            <a:rect l="l" t="t" r="r" b="b"/>
            <a:pathLst>
              <a:path w="7098080" h="6445004">
                <a:moveTo>
                  <a:pt x="0" y="0"/>
                </a:moveTo>
                <a:lnTo>
                  <a:pt x="7098081" y="0"/>
                </a:lnTo>
                <a:lnTo>
                  <a:pt x="7098081" y="6445004"/>
                </a:lnTo>
                <a:lnTo>
                  <a:pt x="0" y="6445004"/>
                </a:lnTo>
                <a:lnTo>
                  <a:pt x="0" y="0"/>
                </a:lnTo>
                <a:close/>
              </a:path>
            </a:pathLst>
          </a:custGeom>
          <a:blipFill>
            <a:blip r:embed="rId2"/>
            <a:stretch>
              <a:fillRect/>
            </a:stretch>
          </a:blipFill>
        </p:spPr>
      </p:sp>
      <p:sp>
        <p:nvSpPr>
          <p:cNvPr id="3" name="Freeform 3"/>
          <p:cNvSpPr/>
          <p:nvPr/>
        </p:nvSpPr>
        <p:spPr>
          <a:xfrm>
            <a:off x="13020052" y="341276"/>
            <a:ext cx="2315306" cy="2448808"/>
          </a:xfrm>
          <a:custGeom>
            <a:avLst/>
            <a:gdLst/>
            <a:ahLst/>
            <a:cxnLst/>
            <a:rect l="l" t="t" r="r" b="b"/>
            <a:pathLst>
              <a:path w="2315306" h="2448808">
                <a:moveTo>
                  <a:pt x="0" y="0"/>
                </a:moveTo>
                <a:lnTo>
                  <a:pt x="2315306" y="0"/>
                </a:lnTo>
                <a:lnTo>
                  <a:pt x="2315306" y="2448808"/>
                </a:lnTo>
                <a:lnTo>
                  <a:pt x="0" y="2448808"/>
                </a:lnTo>
                <a:lnTo>
                  <a:pt x="0" y="0"/>
                </a:lnTo>
                <a:close/>
              </a:path>
            </a:pathLst>
          </a:custGeom>
          <a:blipFill>
            <a:blip r:embed="rId3"/>
            <a:stretch>
              <a:fillRect/>
            </a:stretch>
          </a:blipFill>
        </p:spPr>
      </p:sp>
      <p:sp>
        <p:nvSpPr>
          <p:cNvPr id="4" name="Freeform 4"/>
          <p:cNvSpPr/>
          <p:nvPr/>
        </p:nvSpPr>
        <p:spPr>
          <a:xfrm>
            <a:off x="-4527299" y="6011857"/>
            <a:ext cx="11542907" cy="6492885"/>
          </a:xfrm>
          <a:custGeom>
            <a:avLst/>
            <a:gdLst/>
            <a:ahLst/>
            <a:cxnLst/>
            <a:rect l="l" t="t" r="r" b="b"/>
            <a:pathLst>
              <a:path w="11542907" h="6492885">
                <a:moveTo>
                  <a:pt x="0" y="0"/>
                </a:moveTo>
                <a:lnTo>
                  <a:pt x="11542907" y="0"/>
                </a:lnTo>
                <a:lnTo>
                  <a:pt x="11542907" y="6492886"/>
                </a:lnTo>
                <a:lnTo>
                  <a:pt x="0" y="6492886"/>
                </a:lnTo>
                <a:lnTo>
                  <a:pt x="0" y="0"/>
                </a:lnTo>
                <a:close/>
              </a:path>
            </a:pathLst>
          </a:custGeom>
          <a:blipFill>
            <a:blip r:embed="rId4"/>
            <a:stretch>
              <a:fillRect b="-71083"/>
            </a:stretch>
          </a:blipFill>
        </p:spPr>
      </p:sp>
      <p:sp>
        <p:nvSpPr>
          <p:cNvPr id="5" name="Freeform 5"/>
          <p:cNvSpPr/>
          <p:nvPr/>
        </p:nvSpPr>
        <p:spPr>
          <a:xfrm>
            <a:off x="15335358" y="3411865"/>
            <a:ext cx="6447553" cy="6442861"/>
          </a:xfrm>
          <a:custGeom>
            <a:avLst/>
            <a:gdLst/>
            <a:ahLst/>
            <a:cxnLst/>
            <a:rect l="l" t="t" r="r" b="b"/>
            <a:pathLst>
              <a:path w="6447553" h="6442861">
                <a:moveTo>
                  <a:pt x="0" y="0"/>
                </a:moveTo>
                <a:lnTo>
                  <a:pt x="6447553" y="0"/>
                </a:lnTo>
                <a:lnTo>
                  <a:pt x="6447553" y="6442861"/>
                </a:lnTo>
                <a:lnTo>
                  <a:pt x="0" y="6442861"/>
                </a:lnTo>
                <a:lnTo>
                  <a:pt x="0" y="0"/>
                </a:lnTo>
                <a:close/>
              </a:path>
            </a:pathLst>
          </a:custGeom>
          <a:blipFill>
            <a:blip r:embed="rId5"/>
            <a:stretch>
              <a:fillRect/>
            </a:stretch>
          </a:blipFill>
        </p:spPr>
      </p:sp>
      <p:sp>
        <p:nvSpPr>
          <p:cNvPr id="6" name="TextBox 6"/>
          <p:cNvSpPr txBox="1"/>
          <p:nvPr/>
        </p:nvSpPr>
        <p:spPr>
          <a:xfrm>
            <a:off x="4902157" y="2422515"/>
            <a:ext cx="8483687" cy="5251470"/>
          </a:xfrm>
          <a:prstGeom prst="rect">
            <a:avLst/>
          </a:prstGeom>
        </p:spPr>
        <p:txBody>
          <a:bodyPr lIns="0" tIns="0" rIns="0" bIns="0" rtlCol="0" anchor="t">
            <a:spAutoFit/>
          </a:bodyPr>
          <a:lstStyle/>
          <a:p>
            <a:pPr algn="ctr">
              <a:lnSpc>
                <a:spcPts val="13998"/>
              </a:lnSpc>
              <a:spcBef>
                <a:spcPct val="0"/>
              </a:spcBef>
            </a:pPr>
            <a:r>
              <a:rPr lang="en-US" sz="9999">
                <a:solidFill>
                  <a:srgbClr val="FFFFFF"/>
                </a:solidFill>
                <a:latin typeface="TAN Nimbus"/>
              </a:rPr>
              <a:t>THank you for Listening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4994875" y="7816604"/>
            <a:ext cx="7745758" cy="7944367"/>
          </a:xfrm>
          <a:custGeom>
            <a:avLst/>
            <a:gdLst/>
            <a:ahLst/>
            <a:cxnLst/>
            <a:rect l="l" t="t" r="r" b="b"/>
            <a:pathLst>
              <a:path w="7745758" h="7944367">
                <a:moveTo>
                  <a:pt x="7745758" y="0"/>
                </a:moveTo>
                <a:lnTo>
                  <a:pt x="0" y="0"/>
                </a:lnTo>
                <a:lnTo>
                  <a:pt x="0" y="7944367"/>
                </a:lnTo>
                <a:lnTo>
                  <a:pt x="7745758" y="7944367"/>
                </a:lnTo>
                <a:lnTo>
                  <a:pt x="7745758" y="0"/>
                </a:lnTo>
                <a:close/>
              </a:path>
            </a:pathLst>
          </a:custGeom>
          <a:blipFill>
            <a:blip r:embed="rId2"/>
            <a:stretch>
              <a:fillRect/>
            </a:stretch>
          </a:blipFill>
        </p:spPr>
      </p:sp>
      <p:sp>
        <p:nvSpPr>
          <p:cNvPr id="3" name="Freeform 3"/>
          <p:cNvSpPr/>
          <p:nvPr/>
        </p:nvSpPr>
        <p:spPr>
          <a:xfrm rot="2199538">
            <a:off x="17506085" y="5023647"/>
            <a:ext cx="2024910" cy="1989474"/>
          </a:xfrm>
          <a:custGeom>
            <a:avLst/>
            <a:gdLst/>
            <a:ahLst/>
            <a:cxnLst/>
            <a:rect l="l" t="t" r="r" b="b"/>
            <a:pathLst>
              <a:path w="2024910" h="1989474">
                <a:moveTo>
                  <a:pt x="0" y="0"/>
                </a:moveTo>
                <a:lnTo>
                  <a:pt x="2024910" y="0"/>
                </a:lnTo>
                <a:lnTo>
                  <a:pt x="2024910" y="1989474"/>
                </a:lnTo>
                <a:lnTo>
                  <a:pt x="0" y="1989474"/>
                </a:lnTo>
                <a:lnTo>
                  <a:pt x="0" y="0"/>
                </a:lnTo>
                <a:close/>
              </a:path>
            </a:pathLst>
          </a:custGeom>
          <a:blipFill>
            <a:blip r:embed="rId3"/>
            <a:stretch>
              <a:fillRect/>
            </a:stretch>
          </a:blipFill>
        </p:spPr>
      </p:sp>
      <p:sp>
        <p:nvSpPr>
          <p:cNvPr id="4" name="Freeform 4"/>
          <p:cNvSpPr/>
          <p:nvPr/>
        </p:nvSpPr>
        <p:spPr>
          <a:xfrm rot="-8728632">
            <a:off x="-271695" y="1820094"/>
            <a:ext cx="3609426" cy="4120705"/>
          </a:xfrm>
          <a:custGeom>
            <a:avLst/>
            <a:gdLst/>
            <a:ahLst/>
            <a:cxnLst/>
            <a:rect l="l" t="t" r="r" b="b"/>
            <a:pathLst>
              <a:path w="3609426" h="4120705">
                <a:moveTo>
                  <a:pt x="0" y="0"/>
                </a:moveTo>
                <a:lnTo>
                  <a:pt x="3609425" y="0"/>
                </a:lnTo>
                <a:lnTo>
                  <a:pt x="3609425" y="4120705"/>
                </a:lnTo>
                <a:lnTo>
                  <a:pt x="0" y="4120705"/>
                </a:lnTo>
                <a:lnTo>
                  <a:pt x="0" y="0"/>
                </a:lnTo>
                <a:close/>
              </a:path>
            </a:pathLst>
          </a:custGeom>
          <a:blipFill>
            <a:blip r:embed="rId4"/>
            <a:stretch>
              <a:fillRect/>
            </a:stretch>
          </a:blipFill>
        </p:spPr>
      </p:sp>
      <p:sp>
        <p:nvSpPr>
          <p:cNvPr id="5" name="TextBox 5"/>
          <p:cNvSpPr txBox="1"/>
          <p:nvPr/>
        </p:nvSpPr>
        <p:spPr>
          <a:xfrm>
            <a:off x="3040907" y="2035643"/>
            <a:ext cx="6319689"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Mohamed Abelrahman Elkhlawy</a:t>
            </a:r>
          </a:p>
        </p:txBody>
      </p:sp>
      <p:sp>
        <p:nvSpPr>
          <p:cNvPr id="6" name="TextBox 6"/>
          <p:cNvSpPr txBox="1"/>
          <p:nvPr/>
        </p:nvSpPr>
        <p:spPr>
          <a:xfrm>
            <a:off x="2904059" y="3753328"/>
            <a:ext cx="4682579"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Amina Younis Mohamed</a:t>
            </a:r>
          </a:p>
        </p:txBody>
      </p:sp>
      <p:sp>
        <p:nvSpPr>
          <p:cNvPr id="7" name="TextBox 7"/>
          <p:cNvSpPr txBox="1"/>
          <p:nvPr/>
        </p:nvSpPr>
        <p:spPr>
          <a:xfrm>
            <a:off x="3039508" y="5471013"/>
            <a:ext cx="4216718"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Norhan Nageh Elabd</a:t>
            </a:r>
          </a:p>
        </p:txBody>
      </p:sp>
      <p:sp>
        <p:nvSpPr>
          <p:cNvPr id="8" name="AutoShape 8"/>
          <p:cNvSpPr/>
          <p:nvPr/>
        </p:nvSpPr>
        <p:spPr>
          <a:xfrm flipH="1">
            <a:off x="9866205" y="2162762"/>
            <a:ext cx="0" cy="3855622"/>
          </a:xfrm>
          <a:prstGeom prst="line">
            <a:avLst/>
          </a:prstGeom>
          <a:ln w="38100" cap="flat">
            <a:solidFill>
              <a:srgbClr val="FFFFFF"/>
            </a:solidFill>
            <a:prstDash val="solid"/>
            <a:headEnd type="none" w="sm" len="sm"/>
            <a:tailEnd type="none" w="sm" len="sm"/>
          </a:ln>
        </p:spPr>
      </p:sp>
      <p:sp>
        <p:nvSpPr>
          <p:cNvPr id="9" name="TextBox 9"/>
          <p:cNvSpPr txBox="1"/>
          <p:nvPr/>
        </p:nvSpPr>
        <p:spPr>
          <a:xfrm>
            <a:off x="10237680" y="2035643"/>
            <a:ext cx="5003602"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Manar Hussien Mohamed</a:t>
            </a:r>
          </a:p>
        </p:txBody>
      </p:sp>
      <p:sp>
        <p:nvSpPr>
          <p:cNvPr id="10" name="TextBox 10"/>
          <p:cNvSpPr txBox="1"/>
          <p:nvPr/>
        </p:nvSpPr>
        <p:spPr>
          <a:xfrm>
            <a:off x="10237680" y="3753328"/>
            <a:ext cx="6809780"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Omar Mohamed Elhassan Madany</a:t>
            </a:r>
          </a:p>
        </p:txBody>
      </p:sp>
      <p:sp>
        <p:nvSpPr>
          <p:cNvPr id="11" name="TextBox 11"/>
          <p:cNvSpPr txBox="1"/>
          <p:nvPr/>
        </p:nvSpPr>
        <p:spPr>
          <a:xfrm>
            <a:off x="10237680" y="5471013"/>
            <a:ext cx="5617220"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Sara Nabil Mohamed Kamel</a:t>
            </a:r>
          </a:p>
        </p:txBody>
      </p:sp>
      <p:sp>
        <p:nvSpPr>
          <p:cNvPr id="12" name="TextBox 12"/>
          <p:cNvSpPr txBox="1"/>
          <p:nvPr/>
        </p:nvSpPr>
        <p:spPr>
          <a:xfrm>
            <a:off x="4792340" y="348615"/>
            <a:ext cx="8703320" cy="1226820"/>
          </a:xfrm>
          <a:prstGeom prst="rect">
            <a:avLst/>
          </a:prstGeom>
        </p:spPr>
        <p:txBody>
          <a:bodyPr lIns="0" tIns="0" rIns="0" bIns="0" rtlCol="0" anchor="t">
            <a:spAutoFit/>
          </a:bodyPr>
          <a:lstStyle/>
          <a:p>
            <a:pPr algn="ctr">
              <a:lnSpc>
                <a:spcPts val="10080"/>
              </a:lnSpc>
              <a:spcBef>
                <a:spcPct val="0"/>
              </a:spcBef>
            </a:pPr>
            <a:r>
              <a:rPr lang="en-US" sz="7200">
                <a:solidFill>
                  <a:srgbClr val="FFFFFF"/>
                </a:solidFill>
                <a:latin typeface="TAN Nimbus"/>
              </a:rPr>
              <a:t>Team Members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48863">
            <a:off x="14292722" y="-1267874"/>
            <a:ext cx="4918095" cy="5614748"/>
          </a:xfrm>
          <a:custGeom>
            <a:avLst/>
            <a:gdLst/>
            <a:ahLst/>
            <a:cxnLst/>
            <a:rect l="l" t="t" r="r" b="b"/>
            <a:pathLst>
              <a:path w="4918095" h="5614748">
                <a:moveTo>
                  <a:pt x="0" y="0"/>
                </a:moveTo>
                <a:lnTo>
                  <a:pt x="4918094" y="0"/>
                </a:lnTo>
                <a:lnTo>
                  <a:pt x="4918094" y="5614748"/>
                </a:lnTo>
                <a:lnTo>
                  <a:pt x="0" y="5614748"/>
                </a:lnTo>
                <a:lnTo>
                  <a:pt x="0" y="0"/>
                </a:lnTo>
                <a:close/>
              </a:path>
            </a:pathLst>
          </a:custGeom>
          <a:blipFill>
            <a:blip r:embed="rId2"/>
            <a:stretch>
              <a:fillRect/>
            </a:stretch>
          </a:blipFill>
        </p:spPr>
      </p:sp>
      <p:sp>
        <p:nvSpPr>
          <p:cNvPr id="3" name="Freeform 3"/>
          <p:cNvSpPr/>
          <p:nvPr/>
        </p:nvSpPr>
        <p:spPr>
          <a:xfrm>
            <a:off x="15243411" y="7523389"/>
            <a:ext cx="2015889" cy="1980787"/>
          </a:xfrm>
          <a:custGeom>
            <a:avLst/>
            <a:gdLst/>
            <a:ahLst/>
            <a:cxnLst/>
            <a:rect l="l" t="t" r="r" b="b"/>
            <a:pathLst>
              <a:path w="2015889" h="1980787">
                <a:moveTo>
                  <a:pt x="0" y="0"/>
                </a:moveTo>
                <a:lnTo>
                  <a:pt x="2015889" y="0"/>
                </a:lnTo>
                <a:lnTo>
                  <a:pt x="2015889" y="1980787"/>
                </a:lnTo>
                <a:lnTo>
                  <a:pt x="0" y="1980787"/>
                </a:lnTo>
                <a:lnTo>
                  <a:pt x="0" y="0"/>
                </a:lnTo>
                <a:close/>
              </a:path>
            </a:pathLst>
          </a:custGeom>
          <a:blipFill>
            <a:blip r:embed="rId3"/>
            <a:stretch>
              <a:fillRect/>
            </a:stretch>
          </a:blipFill>
        </p:spPr>
      </p:sp>
      <p:sp>
        <p:nvSpPr>
          <p:cNvPr id="4" name="Freeform 4"/>
          <p:cNvSpPr/>
          <p:nvPr/>
        </p:nvSpPr>
        <p:spPr>
          <a:xfrm>
            <a:off x="-3874060" y="4395870"/>
            <a:ext cx="7748120" cy="7944367"/>
          </a:xfrm>
          <a:custGeom>
            <a:avLst/>
            <a:gdLst/>
            <a:ahLst/>
            <a:cxnLst/>
            <a:rect l="l" t="t" r="r" b="b"/>
            <a:pathLst>
              <a:path w="7748120" h="7944367">
                <a:moveTo>
                  <a:pt x="0" y="0"/>
                </a:moveTo>
                <a:lnTo>
                  <a:pt x="7748120" y="0"/>
                </a:lnTo>
                <a:lnTo>
                  <a:pt x="7748120" y="7944367"/>
                </a:lnTo>
                <a:lnTo>
                  <a:pt x="0" y="7944367"/>
                </a:lnTo>
                <a:lnTo>
                  <a:pt x="0" y="0"/>
                </a:lnTo>
                <a:close/>
              </a:path>
            </a:pathLst>
          </a:custGeom>
          <a:blipFill>
            <a:blip r:embed="rId4"/>
            <a:stretch>
              <a:fillRect/>
            </a:stretch>
          </a:blipFill>
        </p:spPr>
      </p:sp>
      <p:sp>
        <p:nvSpPr>
          <p:cNvPr id="5" name="TextBox 5"/>
          <p:cNvSpPr txBox="1"/>
          <p:nvPr/>
        </p:nvSpPr>
        <p:spPr>
          <a:xfrm>
            <a:off x="3975184" y="885825"/>
            <a:ext cx="9967249" cy="1321629"/>
          </a:xfrm>
          <a:prstGeom prst="rect">
            <a:avLst/>
          </a:prstGeom>
        </p:spPr>
        <p:txBody>
          <a:bodyPr lIns="0" tIns="0" rIns="0" bIns="0" rtlCol="0" anchor="t">
            <a:spAutoFit/>
          </a:bodyPr>
          <a:lstStyle/>
          <a:p>
            <a:pPr algn="ctr">
              <a:lnSpc>
                <a:spcPts val="10985"/>
              </a:lnSpc>
              <a:spcBef>
                <a:spcPct val="0"/>
              </a:spcBef>
            </a:pPr>
            <a:r>
              <a:rPr lang="en-US" sz="7846">
                <a:solidFill>
                  <a:srgbClr val="FFFFFF"/>
                </a:solidFill>
                <a:latin typeface="TAN Nimbus"/>
              </a:rPr>
              <a:t>Table Of content</a:t>
            </a:r>
          </a:p>
        </p:txBody>
      </p:sp>
      <p:sp>
        <p:nvSpPr>
          <p:cNvPr id="6" name="AutoShape 6"/>
          <p:cNvSpPr/>
          <p:nvPr/>
        </p:nvSpPr>
        <p:spPr>
          <a:xfrm>
            <a:off x="4939044" y="2207454"/>
            <a:ext cx="0" cy="6492240"/>
          </a:xfrm>
          <a:prstGeom prst="line">
            <a:avLst/>
          </a:prstGeom>
          <a:ln w="38100" cap="flat">
            <a:solidFill>
              <a:srgbClr val="FFFFFF"/>
            </a:solidFill>
            <a:prstDash val="solid"/>
            <a:headEnd type="none" w="sm" len="sm"/>
            <a:tailEnd type="none" w="sm" len="sm"/>
          </a:ln>
        </p:spPr>
      </p:sp>
      <p:sp>
        <p:nvSpPr>
          <p:cNvPr id="7" name="TextBox 7"/>
          <p:cNvSpPr txBox="1"/>
          <p:nvPr/>
        </p:nvSpPr>
        <p:spPr>
          <a:xfrm>
            <a:off x="5175140" y="1988379"/>
            <a:ext cx="8230242" cy="6796662"/>
          </a:xfrm>
          <a:prstGeom prst="rect">
            <a:avLst/>
          </a:prstGeom>
        </p:spPr>
        <p:txBody>
          <a:bodyPr lIns="0" tIns="0" rIns="0" bIns="0" rtlCol="0" anchor="t">
            <a:spAutoFit/>
          </a:bodyPr>
          <a:lstStyle/>
          <a:p>
            <a:pPr>
              <a:lnSpc>
                <a:spcPts val="6047"/>
              </a:lnSpc>
            </a:pPr>
            <a:r>
              <a:rPr lang="en-US" sz="3199">
                <a:solidFill>
                  <a:srgbClr val="FFFFFF"/>
                </a:solidFill>
                <a:latin typeface="Now"/>
              </a:rPr>
              <a:t>1) Problem Formulation</a:t>
            </a:r>
          </a:p>
          <a:p>
            <a:pPr>
              <a:lnSpc>
                <a:spcPts val="6047"/>
              </a:lnSpc>
            </a:pPr>
            <a:r>
              <a:rPr lang="en-US" sz="3199">
                <a:solidFill>
                  <a:srgbClr val="FFFFFF"/>
                </a:solidFill>
                <a:latin typeface="Now"/>
              </a:rPr>
              <a:t>2) Target Beneficiary</a:t>
            </a:r>
          </a:p>
          <a:p>
            <a:pPr>
              <a:lnSpc>
                <a:spcPts val="6047"/>
              </a:lnSpc>
            </a:pPr>
            <a:r>
              <a:rPr lang="en-US" sz="3199">
                <a:solidFill>
                  <a:srgbClr val="FFFFFF"/>
                </a:solidFill>
                <a:latin typeface="Now"/>
              </a:rPr>
              <a:t>3) Related Work </a:t>
            </a:r>
          </a:p>
          <a:p>
            <a:pPr>
              <a:lnSpc>
                <a:spcPts val="6047"/>
              </a:lnSpc>
            </a:pPr>
            <a:r>
              <a:rPr lang="en-US" sz="3199">
                <a:solidFill>
                  <a:srgbClr val="FFFFFF"/>
                </a:solidFill>
                <a:latin typeface="Now"/>
              </a:rPr>
              <a:t>4) Proposed Solution</a:t>
            </a:r>
          </a:p>
          <a:p>
            <a:pPr>
              <a:lnSpc>
                <a:spcPts val="6047"/>
              </a:lnSpc>
            </a:pPr>
            <a:r>
              <a:rPr lang="en-US" sz="3199">
                <a:solidFill>
                  <a:srgbClr val="FFFFFF"/>
                </a:solidFill>
                <a:latin typeface="Now"/>
              </a:rPr>
              <a:t>5) Domin Analysis :</a:t>
            </a:r>
          </a:p>
          <a:p>
            <a:pPr marL="690872" lvl="1" indent="-345436">
              <a:lnSpc>
                <a:spcPts val="6047"/>
              </a:lnSpc>
              <a:buFont typeface="Arial"/>
              <a:buChar char="•"/>
            </a:pPr>
            <a:r>
              <a:rPr lang="en-US" sz="3199">
                <a:solidFill>
                  <a:srgbClr val="FFFFFF"/>
                </a:solidFill>
                <a:latin typeface="Now"/>
              </a:rPr>
              <a:t> Context Diagram</a:t>
            </a:r>
          </a:p>
          <a:p>
            <a:pPr marL="690872" lvl="1" indent="-345436">
              <a:lnSpc>
                <a:spcPts val="6047"/>
              </a:lnSpc>
              <a:buFont typeface="Arial"/>
              <a:buChar char="•"/>
            </a:pPr>
            <a:r>
              <a:rPr lang="en-US" sz="3199">
                <a:solidFill>
                  <a:srgbClr val="FFFFFF"/>
                </a:solidFill>
                <a:latin typeface="Now"/>
              </a:rPr>
              <a:t>Main and Feature Use case   </a:t>
            </a:r>
          </a:p>
          <a:p>
            <a:pPr>
              <a:lnSpc>
                <a:spcPts val="6047"/>
              </a:lnSpc>
            </a:pPr>
            <a:r>
              <a:rPr lang="en-US" sz="3199">
                <a:solidFill>
                  <a:srgbClr val="FFFFFF"/>
                </a:solidFill>
                <a:latin typeface="Now"/>
              </a:rPr>
              <a:t>6) Financial Benefit </a:t>
            </a:r>
          </a:p>
          <a:p>
            <a:pPr>
              <a:lnSpc>
                <a:spcPts val="6047"/>
              </a:lnSpc>
            </a:pPr>
            <a:r>
              <a:rPr lang="en-US" sz="3199">
                <a:solidFill>
                  <a:srgbClr val="FFFFFF"/>
                </a:solidFill>
                <a:latin typeface="Now"/>
              </a:rPr>
              <a:t>7) Presenting and implementation(app)</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973976" y="4821753"/>
            <a:ext cx="8260655" cy="8229600"/>
          </a:xfrm>
          <a:custGeom>
            <a:avLst/>
            <a:gdLst/>
            <a:ahLst/>
            <a:cxnLst/>
            <a:rect l="l" t="t" r="r" b="b"/>
            <a:pathLst>
              <a:path w="8260655" h="8229600">
                <a:moveTo>
                  <a:pt x="0" y="0"/>
                </a:moveTo>
                <a:lnTo>
                  <a:pt x="8260655" y="0"/>
                </a:lnTo>
                <a:lnTo>
                  <a:pt x="8260655" y="8229600"/>
                </a:lnTo>
                <a:lnTo>
                  <a:pt x="0" y="8229600"/>
                </a:lnTo>
                <a:lnTo>
                  <a:pt x="0" y="0"/>
                </a:lnTo>
                <a:close/>
              </a:path>
            </a:pathLst>
          </a:custGeom>
          <a:blipFill>
            <a:blip r:embed="rId2"/>
            <a:stretch>
              <a:fillRect/>
            </a:stretch>
          </a:blipFill>
        </p:spPr>
      </p:sp>
      <p:sp>
        <p:nvSpPr>
          <p:cNvPr id="3" name="Freeform 3"/>
          <p:cNvSpPr/>
          <p:nvPr/>
        </p:nvSpPr>
        <p:spPr>
          <a:xfrm>
            <a:off x="731855" y="2752108"/>
            <a:ext cx="2315306" cy="2448808"/>
          </a:xfrm>
          <a:custGeom>
            <a:avLst/>
            <a:gdLst/>
            <a:ahLst/>
            <a:cxnLst/>
            <a:rect l="l" t="t" r="r" b="b"/>
            <a:pathLst>
              <a:path w="2315306" h="2448808">
                <a:moveTo>
                  <a:pt x="0" y="0"/>
                </a:moveTo>
                <a:lnTo>
                  <a:pt x="2315306" y="0"/>
                </a:lnTo>
                <a:lnTo>
                  <a:pt x="2315306" y="2448808"/>
                </a:lnTo>
                <a:lnTo>
                  <a:pt x="0" y="2448808"/>
                </a:lnTo>
                <a:lnTo>
                  <a:pt x="0" y="0"/>
                </a:lnTo>
                <a:close/>
              </a:path>
            </a:pathLst>
          </a:custGeom>
          <a:blipFill>
            <a:blip r:embed="rId3"/>
            <a:stretch>
              <a:fillRect/>
            </a:stretch>
          </a:blipFill>
        </p:spPr>
      </p:sp>
      <p:sp>
        <p:nvSpPr>
          <p:cNvPr id="4" name="TextBox 4"/>
          <p:cNvSpPr txBox="1"/>
          <p:nvPr/>
        </p:nvSpPr>
        <p:spPr>
          <a:xfrm>
            <a:off x="1880952" y="677563"/>
            <a:ext cx="14508985"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Problem Formulation</a:t>
            </a:r>
          </a:p>
        </p:txBody>
      </p:sp>
      <p:sp>
        <p:nvSpPr>
          <p:cNvPr id="5" name="TextBox 5"/>
          <p:cNvSpPr txBox="1"/>
          <p:nvPr/>
        </p:nvSpPr>
        <p:spPr>
          <a:xfrm>
            <a:off x="3607854" y="2447065"/>
            <a:ext cx="12195791" cy="3919221"/>
          </a:xfrm>
          <a:prstGeom prst="rect">
            <a:avLst/>
          </a:prstGeom>
        </p:spPr>
        <p:txBody>
          <a:bodyPr lIns="0" tIns="0" rIns="0" bIns="0" rtlCol="0" anchor="t">
            <a:spAutoFit/>
          </a:bodyPr>
          <a:lstStyle/>
          <a:p>
            <a:pPr>
              <a:lnSpc>
                <a:spcPts val="4479"/>
              </a:lnSpc>
              <a:spcBef>
                <a:spcPct val="0"/>
              </a:spcBef>
            </a:pPr>
            <a:r>
              <a:rPr lang="en-US" sz="3199">
                <a:solidFill>
                  <a:srgbClr val="FFFFFF"/>
                </a:solidFill>
                <a:latin typeface="Now"/>
              </a:rPr>
              <a:t>In a world where information is a cornerstone of empowerment and progress, there exists a profound issue that warrants immediate attention. Individuals with special needs, including those with physical disabilities, cognitive impairments, or sensory challenges, often face significant barriers when it comes to accessing and benefiting from traditional literacy education</a:t>
            </a:r>
          </a:p>
        </p:txBody>
      </p:sp>
      <p:sp>
        <p:nvSpPr>
          <p:cNvPr id="6" name="TextBox 6"/>
          <p:cNvSpPr txBox="1"/>
          <p:nvPr/>
        </p:nvSpPr>
        <p:spPr>
          <a:xfrm>
            <a:off x="316478" y="6909211"/>
            <a:ext cx="13657498" cy="2267395"/>
          </a:xfrm>
          <a:prstGeom prst="rect">
            <a:avLst/>
          </a:prstGeom>
        </p:spPr>
        <p:txBody>
          <a:bodyPr lIns="0" tIns="0" rIns="0" bIns="0" rtlCol="0" anchor="t">
            <a:spAutoFit/>
          </a:bodyPr>
          <a:lstStyle/>
          <a:p>
            <a:pPr>
              <a:lnSpc>
                <a:spcPts val="4550"/>
              </a:lnSpc>
              <a:spcBef>
                <a:spcPct val="0"/>
              </a:spcBef>
            </a:pPr>
            <a:r>
              <a:rPr lang="en-US" sz="3250">
                <a:solidFill>
                  <a:srgbClr val="FFFFFF"/>
                </a:solidFill>
                <a:latin typeface="Now"/>
              </a:rPr>
              <a:t>Existing educational materials and platforms are not always designed to cater to the diverse needs of this population. This lack of inclusivity and accessibility can limit their opportunities for personal growth, communication, and participation in society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67606" y="336942"/>
            <a:ext cx="5135211" cy="4806558"/>
          </a:xfrm>
          <a:custGeom>
            <a:avLst/>
            <a:gdLst/>
            <a:ahLst/>
            <a:cxnLst/>
            <a:rect l="l" t="t" r="r" b="b"/>
            <a:pathLst>
              <a:path w="5135211" h="4806558">
                <a:moveTo>
                  <a:pt x="0" y="0"/>
                </a:moveTo>
                <a:lnTo>
                  <a:pt x="5135212" y="0"/>
                </a:lnTo>
                <a:lnTo>
                  <a:pt x="5135212" y="4806558"/>
                </a:lnTo>
                <a:lnTo>
                  <a:pt x="0" y="4806558"/>
                </a:lnTo>
                <a:lnTo>
                  <a:pt x="0" y="0"/>
                </a:lnTo>
                <a:close/>
              </a:path>
            </a:pathLst>
          </a:custGeom>
          <a:blipFill>
            <a:blip r:embed="rId2"/>
            <a:stretch>
              <a:fillRect/>
            </a:stretch>
          </a:blipFill>
        </p:spPr>
      </p:sp>
      <p:sp>
        <p:nvSpPr>
          <p:cNvPr id="3" name="Freeform 3"/>
          <p:cNvSpPr/>
          <p:nvPr/>
        </p:nvSpPr>
        <p:spPr>
          <a:xfrm>
            <a:off x="12766647" y="7946210"/>
            <a:ext cx="4492653" cy="4414032"/>
          </a:xfrm>
          <a:custGeom>
            <a:avLst/>
            <a:gdLst/>
            <a:ahLst/>
            <a:cxnLst/>
            <a:rect l="l" t="t" r="r" b="b"/>
            <a:pathLst>
              <a:path w="4492653" h="4414032">
                <a:moveTo>
                  <a:pt x="0" y="0"/>
                </a:moveTo>
                <a:lnTo>
                  <a:pt x="4492653" y="0"/>
                </a:lnTo>
                <a:lnTo>
                  <a:pt x="4492653" y="4414032"/>
                </a:lnTo>
                <a:lnTo>
                  <a:pt x="0" y="4414032"/>
                </a:lnTo>
                <a:lnTo>
                  <a:pt x="0" y="0"/>
                </a:lnTo>
                <a:close/>
              </a:path>
            </a:pathLst>
          </a:custGeom>
          <a:blipFill>
            <a:blip r:embed="rId3"/>
            <a:stretch>
              <a:fillRect/>
            </a:stretch>
          </a:blipFill>
        </p:spPr>
      </p:sp>
      <p:sp>
        <p:nvSpPr>
          <p:cNvPr id="4" name="Freeform 4"/>
          <p:cNvSpPr/>
          <p:nvPr/>
        </p:nvSpPr>
        <p:spPr>
          <a:xfrm>
            <a:off x="14895171" y="-1928148"/>
            <a:ext cx="4728259" cy="6433005"/>
          </a:xfrm>
          <a:custGeom>
            <a:avLst/>
            <a:gdLst/>
            <a:ahLst/>
            <a:cxnLst/>
            <a:rect l="l" t="t" r="r" b="b"/>
            <a:pathLst>
              <a:path w="4728259" h="6433005">
                <a:moveTo>
                  <a:pt x="0" y="0"/>
                </a:moveTo>
                <a:lnTo>
                  <a:pt x="4728258" y="0"/>
                </a:lnTo>
                <a:lnTo>
                  <a:pt x="4728258" y="6433005"/>
                </a:lnTo>
                <a:lnTo>
                  <a:pt x="0" y="6433005"/>
                </a:lnTo>
                <a:lnTo>
                  <a:pt x="0" y="0"/>
                </a:lnTo>
                <a:close/>
              </a:path>
            </a:pathLst>
          </a:custGeom>
          <a:blipFill>
            <a:blip r:embed="rId4"/>
            <a:stretch>
              <a:fillRect/>
            </a:stretch>
          </a:blipFill>
        </p:spPr>
      </p:sp>
      <p:grpSp>
        <p:nvGrpSpPr>
          <p:cNvPr id="5" name="Group 5"/>
          <p:cNvGrpSpPr/>
          <p:nvPr/>
        </p:nvGrpSpPr>
        <p:grpSpPr>
          <a:xfrm>
            <a:off x="2758075" y="2057400"/>
            <a:ext cx="11765093" cy="1314713"/>
            <a:chOff x="0" y="0"/>
            <a:chExt cx="3098625" cy="346262"/>
          </a:xfrm>
        </p:grpSpPr>
        <p:sp>
          <p:nvSpPr>
            <p:cNvPr id="6" name="Freeform 6"/>
            <p:cNvSpPr/>
            <p:nvPr/>
          </p:nvSpPr>
          <p:spPr>
            <a:xfrm>
              <a:off x="0" y="0"/>
              <a:ext cx="3098625" cy="346262"/>
            </a:xfrm>
            <a:custGeom>
              <a:avLst/>
              <a:gdLst/>
              <a:ahLst/>
              <a:cxnLst/>
              <a:rect l="l" t="t" r="r" b="b"/>
              <a:pathLst>
                <a:path w="3098625" h="346262">
                  <a:moveTo>
                    <a:pt x="0" y="0"/>
                  </a:moveTo>
                  <a:lnTo>
                    <a:pt x="3098625" y="0"/>
                  </a:lnTo>
                  <a:lnTo>
                    <a:pt x="3098625" y="346262"/>
                  </a:lnTo>
                  <a:lnTo>
                    <a:pt x="0" y="346262"/>
                  </a:lnTo>
                  <a:close/>
                </a:path>
              </a:pathLst>
            </a:custGeom>
            <a:solidFill>
              <a:srgbClr val="000000">
                <a:alpha val="30980"/>
              </a:srgbClr>
            </a:solidFill>
          </p:spPr>
        </p:sp>
        <p:sp>
          <p:nvSpPr>
            <p:cNvPr id="7" name="TextBox 7"/>
            <p:cNvSpPr txBox="1"/>
            <p:nvPr/>
          </p:nvSpPr>
          <p:spPr>
            <a:xfrm>
              <a:off x="0" y="-57150"/>
              <a:ext cx="3098625" cy="403412"/>
            </a:xfrm>
            <a:prstGeom prst="rect">
              <a:avLst/>
            </a:prstGeom>
          </p:spPr>
          <p:txBody>
            <a:bodyPr lIns="50800" tIns="50800" rIns="50800" bIns="50800" rtlCol="0" anchor="ctr"/>
            <a:lstStyle/>
            <a:p>
              <a:pPr algn="ctr">
                <a:lnSpc>
                  <a:spcPts val="3415"/>
                </a:lnSpc>
              </a:pPr>
              <a:endParaRPr/>
            </a:p>
          </p:txBody>
        </p:sp>
      </p:grpSp>
      <p:sp>
        <p:nvSpPr>
          <p:cNvPr id="8" name="TextBox 8"/>
          <p:cNvSpPr txBox="1"/>
          <p:nvPr/>
        </p:nvSpPr>
        <p:spPr>
          <a:xfrm>
            <a:off x="1275344" y="238819"/>
            <a:ext cx="14534719"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Target Beneficiary Group</a:t>
            </a:r>
          </a:p>
        </p:txBody>
      </p:sp>
      <p:sp>
        <p:nvSpPr>
          <p:cNvPr id="9" name="TextBox 9"/>
          <p:cNvSpPr txBox="1"/>
          <p:nvPr/>
        </p:nvSpPr>
        <p:spPr>
          <a:xfrm>
            <a:off x="2564923" y="2207335"/>
            <a:ext cx="7147173" cy="547371"/>
          </a:xfrm>
          <a:prstGeom prst="rect">
            <a:avLst/>
          </a:prstGeom>
        </p:spPr>
        <p:txBody>
          <a:bodyPr lIns="0" tIns="0" rIns="0" bIns="0" rtlCol="0" anchor="t">
            <a:spAutoFit/>
          </a:bodyPr>
          <a:lstStyle/>
          <a:p>
            <a:pPr marL="690872" lvl="1" indent="-345436" algn="ctr">
              <a:lnSpc>
                <a:spcPts val="4479"/>
              </a:lnSpc>
              <a:buFont typeface="Arial"/>
              <a:buChar char="•"/>
            </a:pPr>
            <a:r>
              <a:rPr lang="en-US" sz="3199" dirty="0">
                <a:solidFill>
                  <a:srgbClr val="FFFFFF"/>
                </a:solidFill>
                <a:latin typeface="Now"/>
              </a:rPr>
              <a:t>Blind People : no sighted people</a:t>
            </a:r>
          </a:p>
        </p:txBody>
      </p:sp>
      <p:grpSp>
        <p:nvGrpSpPr>
          <p:cNvPr id="10" name="Group 10"/>
          <p:cNvGrpSpPr/>
          <p:nvPr/>
        </p:nvGrpSpPr>
        <p:grpSpPr>
          <a:xfrm>
            <a:off x="2758075" y="4410338"/>
            <a:ext cx="11765093" cy="1314713"/>
            <a:chOff x="0" y="0"/>
            <a:chExt cx="3098625" cy="346262"/>
          </a:xfrm>
        </p:grpSpPr>
        <p:sp>
          <p:nvSpPr>
            <p:cNvPr id="11" name="Freeform 11"/>
            <p:cNvSpPr/>
            <p:nvPr/>
          </p:nvSpPr>
          <p:spPr>
            <a:xfrm>
              <a:off x="0" y="0"/>
              <a:ext cx="3098625" cy="346262"/>
            </a:xfrm>
            <a:custGeom>
              <a:avLst/>
              <a:gdLst/>
              <a:ahLst/>
              <a:cxnLst/>
              <a:rect l="l" t="t" r="r" b="b"/>
              <a:pathLst>
                <a:path w="3098625" h="346262">
                  <a:moveTo>
                    <a:pt x="0" y="0"/>
                  </a:moveTo>
                  <a:lnTo>
                    <a:pt x="3098625" y="0"/>
                  </a:lnTo>
                  <a:lnTo>
                    <a:pt x="3098625" y="346262"/>
                  </a:lnTo>
                  <a:lnTo>
                    <a:pt x="0" y="346262"/>
                  </a:lnTo>
                  <a:close/>
                </a:path>
              </a:pathLst>
            </a:custGeom>
            <a:solidFill>
              <a:srgbClr val="000000">
                <a:alpha val="30980"/>
              </a:srgbClr>
            </a:solidFill>
          </p:spPr>
        </p:sp>
        <p:sp>
          <p:nvSpPr>
            <p:cNvPr id="12" name="TextBox 12"/>
            <p:cNvSpPr txBox="1"/>
            <p:nvPr/>
          </p:nvSpPr>
          <p:spPr>
            <a:xfrm>
              <a:off x="0" y="-57150"/>
              <a:ext cx="3098625" cy="403412"/>
            </a:xfrm>
            <a:prstGeom prst="rect">
              <a:avLst/>
            </a:prstGeom>
          </p:spPr>
          <p:txBody>
            <a:bodyPr lIns="50800" tIns="50800" rIns="50800" bIns="50800" rtlCol="0" anchor="ctr"/>
            <a:lstStyle/>
            <a:p>
              <a:pPr algn="ctr">
                <a:lnSpc>
                  <a:spcPts val="3415"/>
                </a:lnSpc>
              </a:pPr>
              <a:endParaRPr/>
            </a:p>
          </p:txBody>
        </p:sp>
      </p:grpSp>
      <p:grpSp>
        <p:nvGrpSpPr>
          <p:cNvPr id="13" name="Group 13"/>
          <p:cNvGrpSpPr/>
          <p:nvPr/>
        </p:nvGrpSpPr>
        <p:grpSpPr>
          <a:xfrm>
            <a:off x="2758075" y="6763275"/>
            <a:ext cx="11765093" cy="1314713"/>
            <a:chOff x="0" y="0"/>
            <a:chExt cx="3098625" cy="346262"/>
          </a:xfrm>
        </p:grpSpPr>
        <p:sp>
          <p:nvSpPr>
            <p:cNvPr id="14" name="Freeform 14"/>
            <p:cNvSpPr/>
            <p:nvPr/>
          </p:nvSpPr>
          <p:spPr>
            <a:xfrm>
              <a:off x="0" y="0"/>
              <a:ext cx="3098625" cy="346262"/>
            </a:xfrm>
            <a:custGeom>
              <a:avLst/>
              <a:gdLst/>
              <a:ahLst/>
              <a:cxnLst/>
              <a:rect l="l" t="t" r="r" b="b"/>
              <a:pathLst>
                <a:path w="3098625" h="346262">
                  <a:moveTo>
                    <a:pt x="0" y="0"/>
                  </a:moveTo>
                  <a:lnTo>
                    <a:pt x="3098625" y="0"/>
                  </a:lnTo>
                  <a:lnTo>
                    <a:pt x="3098625" y="346262"/>
                  </a:lnTo>
                  <a:lnTo>
                    <a:pt x="0" y="346262"/>
                  </a:lnTo>
                  <a:close/>
                </a:path>
              </a:pathLst>
            </a:custGeom>
            <a:solidFill>
              <a:srgbClr val="000000">
                <a:alpha val="30980"/>
              </a:srgbClr>
            </a:solidFill>
          </p:spPr>
        </p:sp>
        <p:sp>
          <p:nvSpPr>
            <p:cNvPr id="15" name="TextBox 15"/>
            <p:cNvSpPr txBox="1"/>
            <p:nvPr/>
          </p:nvSpPr>
          <p:spPr>
            <a:xfrm>
              <a:off x="0" y="-57150"/>
              <a:ext cx="3098625" cy="403412"/>
            </a:xfrm>
            <a:prstGeom prst="rect">
              <a:avLst/>
            </a:prstGeom>
          </p:spPr>
          <p:txBody>
            <a:bodyPr lIns="50800" tIns="50800" rIns="50800" bIns="50800" rtlCol="0" anchor="ctr"/>
            <a:lstStyle/>
            <a:p>
              <a:pPr algn="ctr">
                <a:lnSpc>
                  <a:spcPts val="3415"/>
                </a:lnSpc>
              </a:pPr>
              <a:endParaRPr/>
            </a:p>
          </p:txBody>
        </p:sp>
      </p:grpSp>
      <p:sp>
        <p:nvSpPr>
          <p:cNvPr id="16" name="TextBox 16"/>
          <p:cNvSpPr txBox="1"/>
          <p:nvPr/>
        </p:nvSpPr>
        <p:spPr>
          <a:xfrm>
            <a:off x="2564923" y="4555490"/>
            <a:ext cx="11955561" cy="1109346"/>
          </a:xfrm>
          <a:prstGeom prst="rect">
            <a:avLst/>
          </a:prstGeom>
        </p:spPr>
        <p:txBody>
          <a:bodyPr lIns="0" tIns="0" rIns="0" bIns="0" rtlCol="0" anchor="t">
            <a:spAutoFit/>
          </a:bodyPr>
          <a:lstStyle/>
          <a:p>
            <a:pPr marL="690872" lvl="1" indent="-345436" algn="ctr">
              <a:lnSpc>
                <a:spcPts val="4479"/>
              </a:lnSpc>
              <a:buFont typeface="Arial"/>
              <a:buChar char="•"/>
            </a:pPr>
            <a:r>
              <a:rPr lang="en-US" sz="3199">
                <a:solidFill>
                  <a:srgbClr val="FFFFFF"/>
                </a:solidFill>
                <a:latin typeface="Now"/>
              </a:rPr>
              <a:t>Visually impaired people :Limited sight, heightened senses compensate.</a:t>
            </a:r>
          </a:p>
        </p:txBody>
      </p:sp>
      <p:sp>
        <p:nvSpPr>
          <p:cNvPr id="17" name="TextBox 17"/>
          <p:cNvSpPr txBox="1"/>
          <p:nvPr/>
        </p:nvSpPr>
        <p:spPr>
          <a:xfrm>
            <a:off x="2564923" y="6906150"/>
            <a:ext cx="11818956" cy="1109346"/>
          </a:xfrm>
          <a:prstGeom prst="rect">
            <a:avLst/>
          </a:prstGeom>
        </p:spPr>
        <p:txBody>
          <a:bodyPr lIns="0" tIns="0" rIns="0" bIns="0" rtlCol="0" anchor="t">
            <a:spAutoFit/>
          </a:bodyPr>
          <a:lstStyle/>
          <a:p>
            <a:pPr marL="690872" lvl="1" indent="-345436" algn="ctr">
              <a:lnSpc>
                <a:spcPts val="4479"/>
              </a:lnSpc>
              <a:buFont typeface="Arial"/>
              <a:buChar char="•"/>
            </a:pPr>
            <a:r>
              <a:rPr lang="en-US" sz="3199">
                <a:solidFill>
                  <a:srgbClr val="FFFFFF"/>
                </a:solidFill>
                <a:latin typeface="Now"/>
              </a:rPr>
              <a:t>Person with correct vision : Unimpaired vision, typical sensory experience.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287519" y="-585186"/>
            <a:ext cx="3337038" cy="4540188"/>
          </a:xfrm>
          <a:custGeom>
            <a:avLst/>
            <a:gdLst/>
            <a:ahLst/>
            <a:cxnLst/>
            <a:rect l="l" t="t" r="r" b="b"/>
            <a:pathLst>
              <a:path w="3337038" h="4540188">
                <a:moveTo>
                  <a:pt x="0" y="0"/>
                </a:moveTo>
                <a:lnTo>
                  <a:pt x="3337038" y="0"/>
                </a:lnTo>
                <a:lnTo>
                  <a:pt x="3337038" y="4540188"/>
                </a:lnTo>
                <a:lnTo>
                  <a:pt x="0" y="4540188"/>
                </a:lnTo>
                <a:lnTo>
                  <a:pt x="0" y="0"/>
                </a:lnTo>
                <a:close/>
              </a:path>
            </a:pathLst>
          </a:custGeom>
          <a:blipFill>
            <a:blip r:embed="rId2"/>
            <a:stretch>
              <a:fillRect/>
            </a:stretch>
          </a:blipFill>
        </p:spPr>
      </p:sp>
      <p:sp>
        <p:nvSpPr>
          <p:cNvPr id="3" name="Freeform 3"/>
          <p:cNvSpPr/>
          <p:nvPr/>
        </p:nvSpPr>
        <p:spPr>
          <a:xfrm>
            <a:off x="16461906" y="288226"/>
            <a:ext cx="3652188" cy="3766502"/>
          </a:xfrm>
          <a:custGeom>
            <a:avLst/>
            <a:gdLst/>
            <a:ahLst/>
            <a:cxnLst/>
            <a:rect l="l" t="t" r="r" b="b"/>
            <a:pathLst>
              <a:path w="3652188" h="3766502">
                <a:moveTo>
                  <a:pt x="0" y="0"/>
                </a:moveTo>
                <a:lnTo>
                  <a:pt x="3652188" y="0"/>
                </a:lnTo>
                <a:lnTo>
                  <a:pt x="3652188" y="3766502"/>
                </a:lnTo>
                <a:lnTo>
                  <a:pt x="0" y="3766502"/>
                </a:lnTo>
                <a:lnTo>
                  <a:pt x="0" y="0"/>
                </a:lnTo>
                <a:close/>
              </a:path>
            </a:pathLst>
          </a:custGeom>
          <a:blipFill>
            <a:blip r:embed="rId3"/>
            <a:stretch>
              <a:fillRect/>
            </a:stretch>
          </a:blipFill>
        </p:spPr>
      </p:sp>
      <p:sp>
        <p:nvSpPr>
          <p:cNvPr id="4" name="Freeform 4"/>
          <p:cNvSpPr/>
          <p:nvPr/>
        </p:nvSpPr>
        <p:spPr>
          <a:xfrm>
            <a:off x="3718076" y="1265615"/>
            <a:ext cx="1222868" cy="2582099"/>
          </a:xfrm>
          <a:custGeom>
            <a:avLst/>
            <a:gdLst/>
            <a:ahLst/>
            <a:cxnLst/>
            <a:rect l="l" t="t" r="r" b="b"/>
            <a:pathLst>
              <a:path w="1222868" h="2582099">
                <a:moveTo>
                  <a:pt x="0" y="0"/>
                </a:moveTo>
                <a:lnTo>
                  <a:pt x="1222868" y="0"/>
                </a:lnTo>
                <a:lnTo>
                  <a:pt x="1222868" y="2582099"/>
                </a:lnTo>
                <a:lnTo>
                  <a:pt x="0" y="2582099"/>
                </a:lnTo>
                <a:lnTo>
                  <a:pt x="0" y="0"/>
                </a:lnTo>
                <a:close/>
              </a:path>
            </a:pathLst>
          </a:custGeom>
          <a:blipFill>
            <a:blip r:embed="rId4"/>
            <a:stretch>
              <a:fillRect/>
            </a:stretch>
          </a:blipFill>
        </p:spPr>
      </p:sp>
      <p:sp>
        <p:nvSpPr>
          <p:cNvPr id="5" name="Freeform 5"/>
          <p:cNvSpPr/>
          <p:nvPr/>
        </p:nvSpPr>
        <p:spPr>
          <a:xfrm>
            <a:off x="6995054" y="4054728"/>
            <a:ext cx="1234325" cy="2582099"/>
          </a:xfrm>
          <a:custGeom>
            <a:avLst/>
            <a:gdLst/>
            <a:ahLst/>
            <a:cxnLst/>
            <a:rect l="l" t="t" r="r" b="b"/>
            <a:pathLst>
              <a:path w="1234325" h="2582099">
                <a:moveTo>
                  <a:pt x="0" y="0"/>
                </a:moveTo>
                <a:lnTo>
                  <a:pt x="1234325" y="0"/>
                </a:lnTo>
                <a:lnTo>
                  <a:pt x="1234325" y="2582098"/>
                </a:lnTo>
                <a:lnTo>
                  <a:pt x="0" y="2582098"/>
                </a:lnTo>
                <a:lnTo>
                  <a:pt x="0" y="0"/>
                </a:lnTo>
                <a:close/>
              </a:path>
            </a:pathLst>
          </a:custGeom>
          <a:blipFill>
            <a:blip r:embed="rId5"/>
            <a:stretch>
              <a:fillRect/>
            </a:stretch>
          </a:blipFill>
        </p:spPr>
      </p:sp>
      <p:sp>
        <p:nvSpPr>
          <p:cNvPr id="6" name="Freeform 6"/>
          <p:cNvSpPr/>
          <p:nvPr/>
        </p:nvSpPr>
        <p:spPr>
          <a:xfrm>
            <a:off x="10665874" y="1381696"/>
            <a:ext cx="1414849" cy="2582099"/>
          </a:xfrm>
          <a:custGeom>
            <a:avLst/>
            <a:gdLst/>
            <a:ahLst/>
            <a:cxnLst/>
            <a:rect l="l" t="t" r="r" b="b"/>
            <a:pathLst>
              <a:path w="1414849" h="2582099">
                <a:moveTo>
                  <a:pt x="0" y="0"/>
                </a:moveTo>
                <a:lnTo>
                  <a:pt x="1414848" y="0"/>
                </a:lnTo>
                <a:lnTo>
                  <a:pt x="1414848" y="2582099"/>
                </a:lnTo>
                <a:lnTo>
                  <a:pt x="0" y="2582099"/>
                </a:lnTo>
                <a:lnTo>
                  <a:pt x="0" y="0"/>
                </a:lnTo>
                <a:close/>
              </a:path>
            </a:pathLst>
          </a:custGeom>
          <a:blipFill>
            <a:blip r:embed="rId6"/>
            <a:stretch>
              <a:fillRect/>
            </a:stretch>
          </a:blipFill>
        </p:spPr>
      </p:sp>
      <p:sp>
        <p:nvSpPr>
          <p:cNvPr id="7" name="Freeform 7"/>
          <p:cNvSpPr/>
          <p:nvPr/>
        </p:nvSpPr>
        <p:spPr>
          <a:xfrm>
            <a:off x="13849165" y="4464376"/>
            <a:ext cx="2993494" cy="2242231"/>
          </a:xfrm>
          <a:custGeom>
            <a:avLst/>
            <a:gdLst/>
            <a:ahLst/>
            <a:cxnLst/>
            <a:rect l="l" t="t" r="r" b="b"/>
            <a:pathLst>
              <a:path w="2993494" h="2242231">
                <a:moveTo>
                  <a:pt x="0" y="0"/>
                </a:moveTo>
                <a:lnTo>
                  <a:pt x="2993493" y="0"/>
                </a:lnTo>
                <a:lnTo>
                  <a:pt x="2993493" y="2242231"/>
                </a:lnTo>
                <a:lnTo>
                  <a:pt x="0" y="2242231"/>
                </a:lnTo>
                <a:lnTo>
                  <a:pt x="0" y="0"/>
                </a:lnTo>
                <a:close/>
              </a:path>
            </a:pathLst>
          </a:custGeom>
          <a:blipFill>
            <a:blip r:embed="rId7"/>
            <a:stretch>
              <a:fillRect/>
            </a:stretch>
          </a:blipFill>
        </p:spPr>
      </p:sp>
      <p:sp>
        <p:nvSpPr>
          <p:cNvPr id="8" name="TextBox 8"/>
          <p:cNvSpPr txBox="1"/>
          <p:nvPr/>
        </p:nvSpPr>
        <p:spPr>
          <a:xfrm>
            <a:off x="2549163" y="3940501"/>
            <a:ext cx="3560694" cy="523875"/>
          </a:xfrm>
          <a:prstGeom prst="rect">
            <a:avLst/>
          </a:prstGeom>
        </p:spPr>
        <p:txBody>
          <a:bodyPr lIns="0" tIns="0" rIns="0" bIns="0" rtlCol="0" anchor="t">
            <a:spAutoFit/>
          </a:bodyPr>
          <a:lstStyle/>
          <a:p>
            <a:pPr algn="ctr">
              <a:lnSpc>
                <a:spcPts val="4199"/>
              </a:lnSpc>
            </a:pPr>
            <a:r>
              <a:rPr lang="en-US" sz="2999">
                <a:solidFill>
                  <a:srgbClr val="FFFFFF"/>
                </a:solidFill>
                <a:latin typeface="Now Bold"/>
              </a:rPr>
              <a:t>Be My eyes</a:t>
            </a:r>
          </a:p>
        </p:txBody>
      </p:sp>
      <p:sp>
        <p:nvSpPr>
          <p:cNvPr id="9" name="TextBox 9"/>
          <p:cNvSpPr txBox="1"/>
          <p:nvPr/>
        </p:nvSpPr>
        <p:spPr>
          <a:xfrm>
            <a:off x="4026159" y="154876"/>
            <a:ext cx="10235683"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Related Works</a:t>
            </a:r>
          </a:p>
        </p:txBody>
      </p:sp>
      <p:sp>
        <p:nvSpPr>
          <p:cNvPr id="10" name="TextBox 10"/>
          <p:cNvSpPr txBox="1"/>
          <p:nvPr/>
        </p:nvSpPr>
        <p:spPr>
          <a:xfrm>
            <a:off x="5721303" y="6751126"/>
            <a:ext cx="3560694" cy="523875"/>
          </a:xfrm>
          <a:prstGeom prst="rect">
            <a:avLst/>
          </a:prstGeom>
        </p:spPr>
        <p:txBody>
          <a:bodyPr lIns="0" tIns="0" rIns="0" bIns="0" rtlCol="0" anchor="t">
            <a:spAutoFit/>
          </a:bodyPr>
          <a:lstStyle/>
          <a:p>
            <a:pPr algn="ctr">
              <a:lnSpc>
                <a:spcPts val="4199"/>
              </a:lnSpc>
            </a:pPr>
            <a:r>
              <a:rPr lang="en-US" sz="2999">
                <a:solidFill>
                  <a:srgbClr val="FFFFFF"/>
                </a:solidFill>
                <a:latin typeface="Now Bold"/>
              </a:rPr>
              <a:t>Smart Voice </a:t>
            </a:r>
          </a:p>
        </p:txBody>
      </p:sp>
      <p:sp>
        <p:nvSpPr>
          <p:cNvPr id="11" name="TextBox 11"/>
          <p:cNvSpPr txBox="1"/>
          <p:nvPr/>
        </p:nvSpPr>
        <p:spPr>
          <a:xfrm>
            <a:off x="9465545" y="4078168"/>
            <a:ext cx="3560694" cy="523875"/>
          </a:xfrm>
          <a:prstGeom prst="rect">
            <a:avLst/>
          </a:prstGeom>
        </p:spPr>
        <p:txBody>
          <a:bodyPr lIns="0" tIns="0" rIns="0" bIns="0" rtlCol="0" anchor="t">
            <a:spAutoFit/>
          </a:bodyPr>
          <a:lstStyle/>
          <a:p>
            <a:pPr algn="ctr">
              <a:lnSpc>
                <a:spcPts val="4199"/>
              </a:lnSpc>
            </a:pPr>
            <a:r>
              <a:rPr lang="en-US" sz="2999">
                <a:solidFill>
                  <a:srgbClr val="FFFFFF"/>
                </a:solidFill>
                <a:latin typeface="Now Bold"/>
              </a:rPr>
              <a:t>Braille Academy</a:t>
            </a:r>
          </a:p>
        </p:txBody>
      </p:sp>
      <p:sp>
        <p:nvSpPr>
          <p:cNvPr id="12" name="TextBox 12"/>
          <p:cNvSpPr txBox="1"/>
          <p:nvPr/>
        </p:nvSpPr>
        <p:spPr>
          <a:xfrm>
            <a:off x="2816052" y="4588201"/>
            <a:ext cx="3468638" cy="853037"/>
          </a:xfrm>
          <a:prstGeom prst="rect">
            <a:avLst/>
          </a:prstGeom>
        </p:spPr>
        <p:txBody>
          <a:bodyPr lIns="0" tIns="0" rIns="0" bIns="0" rtlCol="0" anchor="t">
            <a:spAutoFit/>
          </a:bodyPr>
          <a:lstStyle/>
          <a:p>
            <a:pPr algn="ctr">
              <a:lnSpc>
                <a:spcPts val="3419"/>
              </a:lnSpc>
            </a:pPr>
            <a:r>
              <a:rPr lang="en-US" sz="2442">
                <a:solidFill>
                  <a:srgbClr val="FFFFFF"/>
                </a:solidFill>
                <a:latin typeface="Now"/>
              </a:rPr>
              <a:t>Live video assistance</a:t>
            </a:r>
          </a:p>
          <a:p>
            <a:pPr algn="ctr">
              <a:lnSpc>
                <a:spcPts val="3419"/>
              </a:lnSpc>
              <a:spcBef>
                <a:spcPct val="0"/>
              </a:spcBef>
            </a:pPr>
            <a:r>
              <a:rPr lang="en-US" sz="2442">
                <a:solidFill>
                  <a:srgbClr val="FFFFFF"/>
                </a:solidFill>
                <a:latin typeface="Now"/>
              </a:rPr>
              <a:t>Support various tasks</a:t>
            </a:r>
          </a:p>
        </p:txBody>
      </p:sp>
      <p:sp>
        <p:nvSpPr>
          <p:cNvPr id="13" name="TextBox 13"/>
          <p:cNvSpPr txBox="1"/>
          <p:nvPr/>
        </p:nvSpPr>
        <p:spPr>
          <a:xfrm>
            <a:off x="5159821" y="7389300"/>
            <a:ext cx="4904791" cy="1281049"/>
          </a:xfrm>
          <a:prstGeom prst="rect">
            <a:avLst/>
          </a:prstGeom>
        </p:spPr>
        <p:txBody>
          <a:bodyPr lIns="0" tIns="0" rIns="0" bIns="0" rtlCol="0" anchor="t">
            <a:spAutoFit/>
          </a:bodyPr>
          <a:lstStyle/>
          <a:p>
            <a:pPr algn="ctr">
              <a:lnSpc>
                <a:spcPts val="3415"/>
              </a:lnSpc>
            </a:pPr>
            <a:r>
              <a:rPr lang="en-US" sz="2439">
                <a:solidFill>
                  <a:srgbClr val="FFFFFF"/>
                </a:solidFill>
                <a:latin typeface="Now"/>
              </a:rPr>
              <a:t>Adjustable reading speed</a:t>
            </a:r>
          </a:p>
          <a:p>
            <a:pPr algn="ctr">
              <a:lnSpc>
                <a:spcPts val="3415"/>
              </a:lnSpc>
              <a:spcBef>
                <a:spcPct val="0"/>
              </a:spcBef>
            </a:pPr>
            <a:r>
              <a:rPr lang="en-US" sz="2439">
                <a:solidFill>
                  <a:srgbClr val="FFFFFF"/>
                </a:solidFill>
                <a:latin typeface="Now"/>
              </a:rPr>
              <a:t>Text-to-speech for different document types</a:t>
            </a:r>
          </a:p>
        </p:txBody>
      </p:sp>
      <p:sp>
        <p:nvSpPr>
          <p:cNvPr id="14" name="TextBox 14"/>
          <p:cNvSpPr txBox="1"/>
          <p:nvPr/>
        </p:nvSpPr>
        <p:spPr>
          <a:xfrm>
            <a:off x="9465545" y="4726482"/>
            <a:ext cx="3815507" cy="852424"/>
          </a:xfrm>
          <a:prstGeom prst="rect">
            <a:avLst/>
          </a:prstGeom>
        </p:spPr>
        <p:txBody>
          <a:bodyPr lIns="0" tIns="0" rIns="0" bIns="0" rtlCol="0" anchor="t">
            <a:spAutoFit/>
          </a:bodyPr>
          <a:lstStyle/>
          <a:p>
            <a:pPr algn="ctr">
              <a:lnSpc>
                <a:spcPts val="3415"/>
              </a:lnSpc>
            </a:pPr>
            <a:r>
              <a:rPr lang="en-US" sz="2439">
                <a:solidFill>
                  <a:srgbClr val="FFFFFF"/>
                </a:solidFill>
                <a:latin typeface="Now"/>
              </a:rPr>
              <a:t>Interactive braille lessons</a:t>
            </a:r>
          </a:p>
          <a:p>
            <a:pPr algn="ctr">
              <a:lnSpc>
                <a:spcPts val="3415"/>
              </a:lnSpc>
              <a:spcBef>
                <a:spcPct val="0"/>
              </a:spcBef>
            </a:pPr>
            <a:r>
              <a:rPr lang="en-US" sz="2439">
                <a:solidFill>
                  <a:srgbClr val="FFFFFF"/>
                </a:solidFill>
                <a:latin typeface="Now"/>
              </a:rPr>
              <a:t>Voice-guided instructions</a:t>
            </a:r>
          </a:p>
        </p:txBody>
      </p:sp>
      <p:sp>
        <p:nvSpPr>
          <p:cNvPr id="15" name="TextBox 15"/>
          <p:cNvSpPr txBox="1"/>
          <p:nvPr/>
        </p:nvSpPr>
        <p:spPr>
          <a:xfrm>
            <a:off x="14321677" y="6856784"/>
            <a:ext cx="2048470"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Bold"/>
              </a:rPr>
              <a:t>Brille One</a:t>
            </a:r>
          </a:p>
        </p:txBody>
      </p:sp>
      <p:sp>
        <p:nvSpPr>
          <p:cNvPr id="16" name="TextBox 16"/>
          <p:cNvSpPr txBox="1"/>
          <p:nvPr/>
        </p:nvSpPr>
        <p:spPr>
          <a:xfrm>
            <a:off x="12567067" y="7933041"/>
            <a:ext cx="5557689" cy="1671321"/>
          </a:xfrm>
          <a:prstGeom prst="rect">
            <a:avLst/>
          </a:prstGeom>
        </p:spPr>
        <p:txBody>
          <a:bodyPr lIns="0" tIns="0" rIns="0" bIns="0" rtlCol="0" anchor="t">
            <a:spAutoFit/>
          </a:bodyPr>
          <a:lstStyle/>
          <a:p>
            <a:pPr algn="ctr">
              <a:lnSpc>
                <a:spcPts val="4479"/>
              </a:lnSpc>
            </a:pPr>
            <a:r>
              <a:rPr lang="en-US" sz="3199" dirty="0">
                <a:solidFill>
                  <a:srgbClr val="FFFFFF"/>
                </a:solidFill>
                <a:latin typeface="Now"/>
              </a:rPr>
              <a:t>Device used for typing </a:t>
            </a:r>
            <a:r>
              <a:rPr lang="en-US" sz="3199" dirty="0" err="1">
                <a:solidFill>
                  <a:srgbClr val="FFFFFF"/>
                </a:solidFill>
                <a:latin typeface="Now"/>
              </a:rPr>
              <a:t>brille</a:t>
            </a:r>
            <a:endParaRPr lang="en-US" sz="3199" dirty="0">
              <a:solidFill>
                <a:srgbClr val="FFFFFF"/>
              </a:solidFill>
              <a:latin typeface="Now"/>
            </a:endParaRPr>
          </a:p>
          <a:p>
            <a:pPr algn="ctr">
              <a:lnSpc>
                <a:spcPts val="4479"/>
              </a:lnSpc>
            </a:pPr>
            <a:r>
              <a:rPr lang="en-US" sz="3199" dirty="0">
                <a:solidFill>
                  <a:srgbClr val="FFFFFF"/>
                </a:solidFill>
                <a:latin typeface="Now"/>
              </a:rPr>
              <a:t>portable device</a:t>
            </a:r>
          </a:p>
          <a:p>
            <a:pPr algn="ctr">
              <a:lnSpc>
                <a:spcPts val="4479"/>
              </a:lnSpc>
              <a:spcBef>
                <a:spcPct val="0"/>
              </a:spcBef>
            </a:pPr>
            <a:r>
              <a:rPr lang="en-US" sz="3199" dirty="0" err="1">
                <a:solidFill>
                  <a:srgbClr val="FFFFFF"/>
                </a:solidFill>
                <a:latin typeface="Now"/>
              </a:rPr>
              <a:t>Tanglible</a:t>
            </a:r>
            <a:r>
              <a:rPr lang="en-US" sz="3199" dirty="0">
                <a:solidFill>
                  <a:srgbClr val="FFFFFF"/>
                </a:solidFill>
                <a:latin typeface="Now"/>
              </a:rPr>
              <a:t> Keyboard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952273" y="6935878"/>
            <a:ext cx="2024730" cy="1989474"/>
          </a:xfrm>
          <a:custGeom>
            <a:avLst/>
            <a:gdLst/>
            <a:ahLst/>
            <a:cxnLst/>
            <a:rect l="l" t="t" r="r" b="b"/>
            <a:pathLst>
              <a:path w="2024730" h="1989474">
                <a:moveTo>
                  <a:pt x="0" y="0"/>
                </a:moveTo>
                <a:lnTo>
                  <a:pt x="2024730" y="0"/>
                </a:lnTo>
                <a:lnTo>
                  <a:pt x="2024730" y="1989474"/>
                </a:lnTo>
                <a:lnTo>
                  <a:pt x="0" y="1989474"/>
                </a:lnTo>
                <a:lnTo>
                  <a:pt x="0" y="0"/>
                </a:lnTo>
                <a:close/>
              </a:path>
            </a:pathLst>
          </a:custGeom>
          <a:blipFill>
            <a:blip r:embed="rId2"/>
            <a:stretch>
              <a:fillRect/>
            </a:stretch>
          </a:blipFill>
        </p:spPr>
      </p:sp>
      <p:sp>
        <p:nvSpPr>
          <p:cNvPr id="3" name="Freeform 3"/>
          <p:cNvSpPr/>
          <p:nvPr/>
        </p:nvSpPr>
        <p:spPr>
          <a:xfrm>
            <a:off x="1254140" y="2746463"/>
            <a:ext cx="2324287" cy="2397037"/>
          </a:xfrm>
          <a:custGeom>
            <a:avLst/>
            <a:gdLst/>
            <a:ahLst/>
            <a:cxnLst/>
            <a:rect l="l" t="t" r="r" b="b"/>
            <a:pathLst>
              <a:path w="2324287" h="2397037">
                <a:moveTo>
                  <a:pt x="0" y="0"/>
                </a:moveTo>
                <a:lnTo>
                  <a:pt x="2324287" y="0"/>
                </a:lnTo>
                <a:lnTo>
                  <a:pt x="2324287" y="2397037"/>
                </a:lnTo>
                <a:lnTo>
                  <a:pt x="0" y="2397037"/>
                </a:lnTo>
                <a:lnTo>
                  <a:pt x="0" y="0"/>
                </a:lnTo>
                <a:close/>
              </a:path>
            </a:pathLst>
          </a:custGeom>
          <a:blipFill>
            <a:blip r:embed="rId3"/>
            <a:stretch>
              <a:fillRect/>
            </a:stretch>
          </a:blipFill>
        </p:spPr>
      </p:sp>
      <p:sp>
        <p:nvSpPr>
          <p:cNvPr id="4" name="Freeform 4"/>
          <p:cNvSpPr/>
          <p:nvPr/>
        </p:nvSpPr>
        <p:spPr>
          <a:xfrm rot="-2572538">
            <a:off x="13618191" y="-1600546"/>
            <a:ext cx="7098080" cy="6445004"/>
          </a:xfrm>
          <a:custGeom>
            <a:avLst/>
            <a:gdLst/>
            <a:ahLst/>
            <a:cxnLst/>
            <a:rect l="l" t="t" r="r" b="b"/>
            <a:pathLst>
              <a:path w="7098080" h="6445004">
                <a:moveTo>
                  <a:pt x="0" y="0"/>
                </a:moveTo>
                <a:lnTo>
                  <a:pt x="7098080" y="0"/>
                </a:lnTo>
                <a:lnTo>
                  <a:pt x="7098080" y="6445005"/>
                </a:lnTo>
                <a:lnTo>
                  <a:pt x="0" y="6445005"/>
                </a:lnTo>
                <a:lnTo>
                  <a:pt x="0" y="0"/>
                </a:lnTo>
                <a:close/>
              </a:path>
            </a:pathLst>
          </a:custGeom>
          <a:blipFill>
            <a:blip r:embed="rId4"/>
            <a:stretch>
              <a:fillRect/>
            </a:stretch>
          </a:blipFill>
        </p:spPr>
      </p:sp>
      <p:sp>
        <p:nvSpPr>
          <p:cNvPr id="5" name="Freeform 5"/>
          <p:cNvSpPr/>
          <p:nvPr/>
        </p:nvSpPr>
        <p:spPr>
          <a:xfrm>
            <a:off x="-3206086" y="7930615"/>
            <a:ext cx="8469571" cy="8229600"/>
          </a:xfrm>
          <a:custGeom>
            <a:avLst/>
            <a:gdLst/>
            <a:ahLst/>
            <a:cxnLst/>
            <a:rect l="l" t="t" r="r" b="b"/>
            <a:pathLst>
              <a:path w="8469571" h="8229600">
                <a:moveTo>
                  <a:pt x="0" y="0"/>
                </a:moveTo>
                <a:lnTo>
                  <a:pt x="8469572" y="0"/>
                </a:lnTo>
                <a:lnTo>
                  <a:pt x="8469572" y="8229600"/>
                </a:lnTo>
                <a:lnTo>
                  <a:pt x="0" y="8229600"/>
                </a:lnTo>
                <a:lnTo>
                  <a:pt x="0" y="0"/>
                </a:lnTo>
                <a:close/>
              </a:path>
            </a:pathLst>
          </a:custGeom>
          <a:blipFill>
            <a:blip r:embed="rId5"/>
            <a:stretch>
              <a:fillRect/>
            </a:stretch>
          </a:blipFill>
        </p:spPr>
      </p:sp>
      <p:grpSp>
        <p:nvGrpSpPr>
          <p:cNvPr id="6" name="Group 6"/>
          <p:cNvGrpSpPr/>
          <p:nvPr/>
        </p:nvGrpSpPr>
        <p:grpSpPr>
          <a:xfrm>
            <a:off x="2043019" y="2137837"/>
            <a:ext cx="13921619" cy="6895977"/>
            <a:chOff x="0" y="0"/>
            <a:chExt cx="3666599" cy="1816224"/>
          </a:xfrm>
        </p:grpSpPr>
        <p:sp>
          <p:nvSpPr>
            <p:cNvPr id="7" name="Freeform 7"/>
            <p:cNvSpPr/>
            <p:nvPr/>
          </p:nvSpPr>
          <p:spPr>
            <a:xfrm>
              <a:off x="0" y="0"/>
              <a:ext cx="3666599" cy="1816224"/>
            </a:xfrm>
            <a:custGeom>
              <a:avLst/>
              <a:gdLst/>
              <a:ahLst/>
              <a:cxnLst/>
              <a:rect l="l" t="t" r="r" b="b"/>
              <a:pathLst>
                <a:path w="3666599" h="1816224">
                  <a:moveTo>
                    <a:pt x="0" y="0"/>
                  </a:moveTo>
                  <a:lnTo>
                    <a:pt x="3666599" y="0"/>
                  </a:lnTo>
                  <a:lnTo>
                    <a:pt x="3666599" y="1816224"/>
                  </a:lnTo>
                  <a:lnTo>
                    <a:pt x="0" y="1816224"/>
                  </a:lnTo>
                  <a:close/>
                </a:path>
              </a:pathLst>
            </a:custGeom>
            <a:solidFill>
              <a:srgbClr val="000000">
                <a:alpha val="35686"/>
              </a:srgbClr>
            </a:solidFill>
          </p:spPr>
        </p:sp>
        <p:sp>
          <p:nvSpPr>
            <p:cNvPr id="8" name="TextBox 8"/>
            <p:cNvSpPr txBox="1"/>
            <p:nvPr/>
          </p:nvSpPr>
          <p:spPr>
            <a:xfrm>
              <a:off x="0" y="-57150"/>
              <a:ext cx="3666599" cy="1873374"/>
            </a:xfrm>
            <a:prstGeom prst="rect">
              <a:avLst/>
            </a:prstGeom>
          </p:spPr>
          <p:txBody>
            <a:bodyPr lIns="50800" tIns="50800" rIns="50800" bIns="50800" rtlCol="0" anchor="ctr"/>
            <a:lstStyle/>
            <a:p>
              <a:pPr algn="ctr">
                <a:lnSpc>
                  <a:spcPts val="3415"/>
                </a:lnSpc>
              </a:pPr>
              <a:endParaRPr/>
            </a:p>
          </p:txBody>
        </p:sp>
      </p:grpSp>
      <p:sp>
        <p:nvSpPr>
          <p:cNvPr id="9" name="Freeform 9"/>
          <p:cNvSpPr/>
          <p:nvPr/>
        </p:nvSpPr>
        <p:spPr>
          <a:xfrm>
            <a:off x="2255683" y="2486443"/>
            <a:ext cx="13481383" cy="6291312"/>
          </a:xfrm>
          <a:custGeom>
            <a:avLst/>
            <a:gdLst/>
            <a:ahLst/>
            <a:cxnLst/>
            <a:rect l="l" t="t" r="r" b="b"/>
            <a:pathLst>
              <a:path w="13481383" h="6291312">
                <a:moveTo>
                  <a:pt x="0" y="0"/>
                </a:moveTo>
                <a:lnTo>
                  <a:pt x="13481383" y="0"/>
                </a:lnTo>
                <a:lnTo>
                  <a:pt x="13481383" y="6291312"/>
                </a:lnTo>
                <a:lnTo>
                  <a:pt x="0" y="6291312"/>
                </a:lnTo>
                <a:lnTo>
                  <a:pt x="0" y="0"/>
                </a:lnTo>
                <a:close/>
              </a:path>
            </a:pathLst>
          </a:custGeom>
          <a:blipFill>
            <a:blip r:embed="rId6"/>
            <a:stretch>
              <a:fillRect/>
            </a:stretch>
          </a:blipFill>
        </p:spPr>
      </p:sp>
      <p:sp>
        <p:nvSpPr>
          <p:cNvPr id="10" name="TextBox 10"/>
          <p:cNvSpPr txBox="1"/>
          <p:nvPr/>
        </p:nvSpPr>
        <p:spPr>
          <a:xfrm>
            <a:off x="1028700" y="619079"/>
            <a:ext cx="11492678" cy="1226820"/>
          </a:xfrm>
          <a:prstGeom prst="rect">
            <a:avLst/>
          </a:prstGeom>
        </p:spPr>
        <p:txBody>
          <a:bodyPr lIns="0" tIns="0" rIns="0" bIns="0" rtlCol="0" anchor="t">
            <a:spAutoFit/>
          </a:bodyPr>
          <a:lstStyle/>
          <a:p>
            <a:pPr>
              <a:lnSpc>
                <a:spcPts val="10080"/>
              </a:lnSpc>
            </a:pPr>
            <a:r>
              <a:rPr lang="en-US" sz="7200">
                <a:solidFill>
                  <a:srgbClr val="FFFFFF"/>
                </a:solidFill>
                <a:latin typeface="TAN Nimbus"/>
              </a:rPr>
              <a:t>Proposed Solution</a:t>
            </a:r>
          </a:p>
        </p:txBody>
      </p:sp>
      <p:sp>
        <p:nvSpPr>
          <p:cNvPr id="11" name="TextBox 11"/>
          <p:cNvSpPr txBox="1"/>
          <p:nvPr/>
        </p:nvSpPr>
        <p:spPr>
          <a:xfrm>
            <a:off x="7209011" y="9191625"/>
            <a:ext cx="3869978"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System Architecture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04886" y="-2193802"/>
            <a:ext cx="7098080" cy="6445004"/>
          </a:xfrm>
          <a:custGeom>
            <a:avLst/>
            <a:gdLst/>
            <a:ahLst/>
            <a:cxnLst/>
            <a:rect l="l" t="t" r="r" b="b"/>
            <a:pathLst>
              <a:path w="7098080" h="6445004">
                <a:moveTo>
                  <a:pt x="0" y="0"/>
                </a:moveTo>
                <a:lnTo>
                  <a:pt x="7098081" y="0"/>
                </a:lnTo>
                <a:lnTo>
                  <a:pt x="7098081" y="6445004"/>
                </a:lnTo>
                <a:lnTo>
                  <a:pt x="0" y="6445004"/>
                </a:lnTo>
                <a:lnTo>
                  <a:pt x="0" y="0"/>
                </a:lnTo>
                <a:close/>
              </a:path>
            </a:pathLst>
          </a:custGeom>
          <a:blipFill>
            <a:blip r:embed="rId2"/>
            <a:stretch>
              <a:fillRect/>
            </a:stretch>
          </a:blipFill>
        </p:spPr>
      </p:sp>
      <p:sp>
        <p:nvSpPr>
          <p:cNvPr id="3" name="Freeform 3"/>
          <p:cNvSpPr/>
          <p:nvPr/>
        </p:nvSpPr>
        <p:spPr>
          <a:xfrm>
            <a:off x="13020052" y="341276"/>
            <a:ext cx="2315306" cy="2448808"/>
          </a:xfrm>
          <a:custGeom>
            <a:avLst/>
            <a:gdLst/>
            <a:ahLst/>
            <a:cxnLst/>
            <a:rect l="l" t="t" r="r" b="b"/>
            <a:pathLst>
              <a:path w="2315306" h="2448808">
                <a:moveTo>
                  <a:pt x="0" y="0"/>
                </a:moveTo>
                <a:lnTo>
                  <a:pt x="2315306" y="0"/>
                </a:lnTo>
                <a:lnTo>
                  <a:pt x="2315306" y="2448808"/>
                </a:lnTo>
                <a:lnTo>
                  <a:pt x="0" y="2448808"/>
                </a:lnTo>
                <a:lnTo>
                  <a:pt x="0" y="0"/>
                </a:lnTo>
                <a:close/>
              </a:path>
            </a:pathLst>
          </a:custGeom>
          <a:blipFill>
            <a:blip r:embed="rId3"/>
            <a:stretch>
              <a:fillRect/>
            </a:stretch>
          </a:blipFill>
        </p:spPr>
      </p:sp>
      <p:sp>
        <p:nvSpPr>
          <p:cNvPr id="4" name="Freeform 4"/>
          <p:cNvSpPr/>
          <p:nvPr/>
        </p:nvSpPr>
        <p:spPr>
          <a:xfrm>
            <a:off x="-4527299" y="6011857"/>
            <a:ext cx="11542907" cy="6492885"/>
          </a:xfrm>
          <a:custGeom>
            <a:avLst/>
            <a:gdLst/>
            <a:ahLst/>
            <a:cxnLst/>
            <a:rect l="l" t="t" r="r" b="b"/>
            <a:pathLst>
              <a:path w="11542907" h="6492885">
                <a:moveTo>
                  <a:pt x="0" y="0"/>
                </a:moveTo>
                <a:lnTo>
                  <a:pt x="11542907" y="0"/>
                </a:lnTo>
                <a:lnTo>
                  <a:pt x="11542907" y="6492886"/>
                </a:lnTo>
                <a:lnTo>
                  <a:pt x="0" y="6492886"/>
                </a:lnTo>
                <a:lnTo>
                  <a:pt x="0" y="0"/>
                </a:lnTo>
                <a:close/>
              </a:path>
            </a:pathLst>
          </a:custGeom>
          <a:blipFill>
            <a:blip r:embed="rId4"/>
            <a:stretch>
              <a:fillRect b="-71083"/>
            </a:stretch>
          </a:blipFill>
        </p:spPr>
      </p:sp>
      <p:sp>
        <p:nvSpPr>
          <p:cNvPr id="5" name="Freeform 5"/>
          <p:cNvSpPr/>
          <p:nvPr/>
        </p:nvSpPr>
        <p:spPr>
          <a:xfrm>
            <a:off x="15335358" y="3411865"/>
            <a:ext cx="6447553" cy="6442861"/>
          </a:xfrm>
          <a:custGeom>
            <a:avLst/>
            <a:gdLst/>
            <a:ahLst/>
            <a:cxnLst/>
            <a:rect l="l" t="t" r="r" b="b"/>
            <a:pathLst>
              <a:path w="6447553" h="6442861">
                <a:moveTo>
                  <a:pt x="0" y="0"/>
                </a:moveTo>
                <a:lnTo>
                  <a:pt x="6447553" y="0"/>
                </a:lnTo>
                <a:lnTo>
                  <a:pt x="6447553" y="6442861"/>
                </a:lnTo>
                <a:lnTo>
                  <a:pt x="0" y="6442861"/>
                </a:lnTo>
                <a:lnTo>
                  <a:pt x="0" y="0"/>
                </a:lnTo>
                <a:close/>
              </a:path>
            </a:pathLst>
          </a:custGeom>
          <a:blipFill>
            <a:blip r:embed="rId5"/>
            <a:stretch>
              <a:fillRect/>
            </a:stretch>
          </a:blipFill>
        </p:spPr>
      </p:sp>
      <p:sp>
        <p:nvSpPr>
          <p:cNvPr id="6" name="TextBox 6"/>
          <p:cNvSpPr txBox="1"/>
          <p:nvPr/>
        </p:nvSpPr>
        <p:spPr>
          <a:xfrm>
            <a:off x="4902157" y="2422515"/>
            <a:ext cx="8483687" cy="3479820"/>
          </a:xfrm>
          <a:prstGeom prst="rect">
            <a:avLst/>
          </a:prstGeom>
        </p:spPr>
        <p:txBody>
          <a:bodyPr lIns="0" tIns="0" rIns="0" bIns="0" rtlCol="0" anchor="t">
            <a:spAutoFit/>
          </a:bodyPr>
          <a:lstStyle/>
          <a:p>
            <a:pPr algn="ctr">
              <a:lnSpc>
                <a:spcPts val="13998"/>
              </a:lnSpc>
              <a:spcBef>
                <a:spcPct val="0"/>
              </a:spcBef>
            </a:pPr>
            <a:r>
              <a:rPr lang="en-US" sz="9999">
                <a:solidFill>
                  <a:srgbClr val="FFFFFF"/>
                </a:solidFill>
                <a:latin typeface="TAN Nimbus"/>
              </a:rPr>
              <a:t>Domain Analysis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361394" y="6061720"/>
            <a:ext cx="2024730" cy="1989474"/>
          </a:xfrm>
          <a:custGeom>
            <a:avLst/>
            <a:gdLst/>
            <a:ahLst/>
            <a:cxnLst/>
            <a:rect l="l" t="t" r="r" b="b"/>
            <a:pathLst>
              <a:path w="2024730" h="1989474">
                <a:moveTo>
                  <a:pt x="0" y="0"/>
                </a:moveTo>
                <a:lnTo>
                  <a:pt x="2024730" y="0"/>
                </a:lnTo>
                <a:lnTo>
                  <a:pt x="2024730" y="1989474"/>
                </a:lnTo>
                <a:lnTo>
                  <a:pt x="0" y="1989474"/>
                </a:lnTo>
                <a:lnTo>
                  <a:pt x="0" y="0"/>
                </a:lnTo>
                <a:close/>
              </a:path>
            </a:pathLst>
          </a:custGeom>
          <a:blipFill>
            <a:blip r:embed="rId2"/>
            <a:stretch>
              <a:fillRect/>
            </a:stretch>
          </a:blipFill>
        </p:spPr>
      </p:sp>
      <p:grpSp>
        <p:nvGrpSpPr>
          <p:cNvPr id="3" name="Group 3"/>
          <p:cNvGrpSpPr/>
          <p:nvPr/>
        </p:nvGrpSpPr>
        <p:grpSpPr>
          <a:xfrm>
            <a:off x="5218856" y="2244075"/>
            <a:ext cx="7850287" cy="7277762"/>
            <a:chOff x="0" y="0"/>
            <a:chExt cx="2023615" cy="1876032"/>
          </a:xfrm>
        </p:grpSpPr>
        <p:sp>
          <p:nvSpPr>
            <p:cNvPr id="4" name="Freeform 4"/>
            <p:cNvSpPr/>
            <p:nvPr/>
          </p:nvSpPr>
          <p:spPr>
            <a:xfrm>
              <a:off x="0" y="0"/>
              <a:ext cx="2023615" cy="1876032"/>
            </a:xfrm>
            <a:custGeom>
              <a:avLst/>
              <a:gdLst/>
              <a:ahLst/>
              <a:cxnLst/>
              <a:rect l="l" t="t" r="r" b="b"/>
              <a:pathLst>
                <a:path w="2023615" h="1876032">
                  <a:moveTo>
                    <a:pt x="0" y="0"/>
                  </a:moveTo>
                  <a:lnTo>
                    <a:pt x="2023615" y="0"/>
                  </a:lnTo>
                  <a:lnTo>
                    <a:pt x="2023615" y="1876032"/>
                  </a:lnTo>
                  <a:lnTo>
                    <a:pt x="0" y="1876032"/>
                  </a:lnTo>
                  <a:close/>
                </a:path>
              </a:pathLst>
            </a:custGeom>
            <a:solidFill>
              <a:srgbClr val="000000">
                <a:alpha val="37647"/>
              </a:srgbClr>
            </a:solidFill>
          </p:spPr>
        </p:sp>
        <p:sp>
          <p:nvSpPr>
            <p:cNvPr id="5" name="TextBox 5"/>
            <p:cNvSpPr txBox="1"/>
            <p:nvPr/>
          </p:nvSpPr>
          <p:spPr>
            <a:xfrm>
              <a:off x="0" y="-66675"/>
              <a:ext cx="2023615" cy="1942707"/>
            </a:xfrm>
            <a:prstGeom prst="rect">
              <a:avLst/>
            </a:prstGeom>
          </p:spPr>
          <p:txBody>
            <a:bodyPr lIns="50800" tIns="50800" rIns="50800" bIns="50800" rtlCol="0" anchor="ctr"/>
            <a:lstStyle/>
            <a:p>
              <a:pPr algn="ctr">
                <a:lnSpc>
                  <a:spcPts val="4479"/>
                </a:lnSpc>
                <a:spcBef>
                  <a:spcPct val="0"/>
                </a:spcBef>
              </a:pPr>
              <a:endParaRPr/>
            </a:p>
          </p:txBody>
        </p:sp>
      </p:grpSp>
      <p:sp>
        <p:nvSpPr>
          <p:cNvPr id="6" name="Freeform 6"/>
          <p:cNvSpPr/>
          <p:nvPr/>
        </p:nvSpPr>
        <p:spPr>
          <a:xfrm>
            <a:off x="1254140" y="2746463"/>
            <a:ext cx="2324287" cy="2397037"/>
          </a:xfrm>
          <a:custGeom>
            <a:avLst/>
            <a:gdLst/>
            <a:ahLst/>
            <a:cxnLst/>
            <a:rect l="l" t="t" r="r" b="b"/>
            <a:pathLst>
              <a:path w="2324287" h="2397037">
                <a:moveTo>
                  <a:pt x="0" y="0"/>
                </a:moveTo>
                <a:lnTo>
                  <a:pt x="2324287" y="0"/>
                </a:lnTo>
                <a:lnTo>
                  <a:pt x="2324287" y="2397037"/>
                </a:lnTo>
                <a:lnTo>
                  <a:pt x="0" y="2397037"/>
                </a:lnTo>
                <a:lnTo>
                  <a:pt x="0" y="0"/>
                </a:lnTo>
                <a:close/>
              </a:path>
            </a:pathLst>
          </a:custGeom>
          <a:blipFill>
            <a:blip r:embed="rId3"/>
            <a:stretch>
              <a:fillRect/>
            </a:stretch>
          </a:blipFill>
        </p:spPr>
      </p:sp>
      <p:sp>
        <p:nvSpPr>
          <p:cNvPr id="7" name="Freeform 7"/>
          <p:cNvSpPr/>
          <p:nvPr/>
        </p:nvSpPr>
        <p:spPr>
          <a:xfrm rot="-2572538">
            <a:off x="13618191" y="-1600546"/>
            <a:ext cx="7098080" cy="6445004"/>
          </a:xfrm>
          <a:custGeom>
            <a:avLst/>
            <a:gdLst/>
            <a:ahLst/>
            <a:cxnLst/>
            <a:rect l="l" t="t" r="r" b="b"/>
            <a:pathLst>
              <a:path w="7098080" h="6445004">
                <a:moveTo>
                  <a:pt x="0" y="0"/>
                </a:moveTo>
                <a:lnTo>
                  <a:pt x="7098080" y="0"/>
                </a:lnTo>
                <a:lnTo>
                  <a:pt x="7098080" y="6445005"/>
                </a:lnTo>
                <a:lnTo>
                  <a:pt x="0" y="6445005"/>
                </a:lnTo>
                <a:lnTo>
                  <a:pt x="0" y="0"/>
                </a:lnTo>
                <a:close/>
              </a:path>
            </a:pathLst>
          </a:custGeom>
          <a:blipFill>
            <a:blip r:embed="rId4"/>
            <a:stretch>
              <a:fillRect/>
            </a:stretch>
          </a:blipFill>
        </p:spPr>
      </p:sp>
      <p:sp>
        <p:nvSpPr>
          <p:cNvPr id="8" name="Freeform 8"/>
          <p:cNvSpPr/>
          <p:nvPr/>
        </p:nvSpPr>
        <p:spPr>
          <a:xfrm>
            <a:off x="-3206086" y="7930615"/>
            <a:ext cx="8469571" cy="8229600"/>
          </a:xfrm>
          <a:custGeom>
            <a:avLst/>
            <a:gdLst/>
            <a:ahLst/>
            <a:cxnLst/>
            <a:rect l="l" t="t" r="r" b="b"/>
            <a:pathLst>
              <a:path w="8469571" h="8229600">
                <a:moveTo>
                  <a:pt x="0" y="0"/>
                </a:moveTo>
                <a:lnTo>
                  <a:pt x="8469572" y="0"/>
                </a:lnTo>
                <a:lnTo>
                  <a:pt x="8469572" y="8229600"/>
                </a:lnTo>
                <a:lnTo>
                  <a:pt x="0" y="8229600"/>
                </a:lnTo>
                <a:lnTo>
                  <a:pt x="0" y="0"/>
                </a:lnTo>
                <a:close/>
              </a:path>
            </a:pathLst>
          </a:custGeom>
          <a:blipFill>
            <a:blip r:embed="rId5"/>
            <a:stretch>
              <a:fillRect/>
            </a:stretch>
          </a:blipFill>
        </p:spPr>
      </p:sp>
      <p:sp>
        <p:nvSpPr>
          <p:cNvPr id="9" name="Freeform 9"/>
          <p:cNvSpPr/>
          <p:nvPr/>
        </p:nvSpPr>
        <p:spPr>
          <a:xfrm>
            <a:off x="5469872" y="2518945"/>
            <a:ext cx="7381467" cy="6796236"/>
          </a:xfrm>
          <a:custGeom>
            <a:avLst/>
            <a:gdLst/>
            <a:ahLst/>
            <a:cxnLst/>
            <a:rect l="l" t="t" r="r" b="b"/>
            <a:pathLst>
              <a:path w="7381467" h="6796236">
                <a:moveTo>
                  <a:pt x="0" y="0"/>
                </a:moveTo>
                <a:lnTo>
                  <a:pt x="7381467" y="0"/>
                </a:lnTo>
                <a:lnTo>
                  <a:pt x="7381467" y="6796236"/>
                </a:lnTo>
                <a:lnTo>
                  <a:pt x="0" y="6796236"/>
                </a:lnTo>
                <a:lnTo>
                  <a:pt x="0" y="0"/>
                </a:lnTo>
                <a:close/>
              </a:path>
            </a:pathLst>
          </a:custGeom>
          <a:blipFill>
            <a:blip r:embed="rId6"/>
            <a:stretch>
              <a:fillRect/>
            </a:stretch>
          </a:blipFill>
        </p:spPr>
      </p:sp>
      <p:sp>
        <p:nvSpPr>
          <p:cNvPr id="10" name="TextBox 10"/>
          <p:cNvSpPr txBox="1"/>
          <p:nvPr/>
        </p:nvSpPr>
        <p:spPr>
          <a:xfrm>
            <a:off x="1028700" y="895350"/>
            <a:ext cx="9607532" cy="1226820"/>
          </a:xfrm>
          <a:prstGeom prst="rect">
            <a:avLst/>
          </a:prstGeom>
        </p:spPr>
        <p:txBody>
          <a:bodyPr lIns="0" tIns="0" rIns="0" bIns="0" rtlCol="0" anchor="t">
            <a:spAutoFit/>
          </a:bodyPr>
          <a:lstStyle/>
          <a:p>
            <a:pPr>
              <a:lnSpc>
                <a:spcPts val="10080"/>
              </a:lnSpc>
            </a:pPr>
            <a:r>
              <a:rPr lang="en-US" sz="7200">
                <a:solidFill>
                  <a:srgbClr val="FFFFFF"/>
                </a:solidFill>
                <a:latin typeface="TAN Nimbus"/>
              </a:rPr>
              <a:t>Context Diagram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332</Words>
  <Application>Microsoft Office PowerPoint</Application>
  <PresentationFormat>Custom</PresentationFormat>
  <Paragraphs>66</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TAN Nimbus</vt:lpstr>
      <vt:lpstr>Now Bold</vt:lpstr>
      <vt:lpstr>Calibri</vt:lpstr>
      <vt:lpstr>Now</vt:lpstr>
      <vt:lpstr>Times New Roman</vt:lpstr>
      <vt:lpstr>Arimo</vt:lpstr>
      <vt:lpstr>Barabara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-Serag</dc:title>
  <cp:lastModifiedBy>KHLAWY </cp:lastModifiedBy>
  <cp:revision>3</cp:revision>
  <dcterms:created xsi:type="dcterms:W3CDTF">2006-08-16T00:00:00Z</dcterms:created>
  <dcterms:modified xsi:type="dcterms:W3CDTF">2024-03-16T15:13:37Z</dcterms:modified>
  <dc:identifier>DAF6bs7cF78</dc:identifier>
</cp:coreProperties>
</file>